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7" r:id="rId2"/>
    <p:sldId id="292" r:id="rId3"/>
    <p:sldId id="308" r:id="rId4"/>
    <p:sldId id="324" r:id="rId5"/>
    <p:sldId id="328" r:id="rId6"/>
    <p:sldId id="329" r:id="rId7"/>
    <p:sldId id="330" r:id="rId8"/>
    <p:sldId id="331" r:id="rId9"/>
    <p:sldId id="332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8" r:id="rId33"/>
    <p:sldId id="356" r:id="rId34"/>
    <p:sldId id="327" r:id="rId35"/>
    <p:sldId id="318" r:id="rId36"/>
    <p:sldId id="319" r:id="rId37"/>
    <p:sldId id="321" r:id="rId38"/>
    <p:sldId id="322" r:id="rId39"/>
    <p:sldId id="357" r:id="rId40"/>
    <p:sldId id="323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9" autoAdjust="0"/>
    <p:restoredTop sz="95652" autoAdjust="0"/>
  </p:normalViewPr>
  <p:slideViewPr>
    <p:cSldViewPr snapToGrid="0">
      <p:cViewPr varScale="1">
        <p:scale>
          <a:sx n="98" d="100"/>
          <a:sy n="98" d="100"/>
        </p:scale>
        <p:origin x="880" y="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5D870-9AD7-438C-B7FB-8BDF406292F1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B039-9394-4F0F-8F80-EAC942F5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5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6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4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0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2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8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4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88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41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86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7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13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93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14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83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3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2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57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6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77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4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1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7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6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3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306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8167-C11F-4F9A-8CAB-6AC103EB40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1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039-9394-4F0F-8F80-EAC942F55E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top /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15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5715000"/>
            <a:ext cx="12192000" cy="1143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6356350"/>
            <a:ext cx="919103" cy="26596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71500" y="1238250"/>
            <a:ext cx="5524500" cy="4241067"/>
          </a:xfrm>
        </p:spPr>
        <p:txBody>
          <a:bodyPr anchor="b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13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E4-9FF2-4BFA-B440-A8665FED46B9}" type="datetimeFigureOut">
              <a:rPr lang="en-US" smtClean="0"/>
              <a:t>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F80E-88FE-4663-A19E-B51F2F8A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5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74786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68" y="3429000"/>
            <a:ext cx="9090898" cy="29337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buNone/>
              <a:defRPr sz="2000">
                <a:solidFill>
                  <a:schemeClr val="bg1"/>
                </a:solidFill>
              </a:defRPr>
            </a:lvl2pPr>
            <a:lvl3pPr marL="914400" indent="0" algn="l">
              <a:buNone/>
              <a:defRPr sz="2000">
                <a:solidFill>
                  <a:schemeClr val="bg1"/>
                </a:solidFill>
              </a:defRPr>
            </a:lvl3pPr>
            <a:lvl4pPr marL="1371600" indent="0" algn="l">
              <a:buNone/>
              <a:defRPr sz="2000">
                <a:solidFill>
                  <a:schemeClr val="bg1"/>
                </a:solidFill>
              </a:defRPr>
            </a:lvl4pPr>
            <a:lvl5pPr marL="1828800" indent="0" algn="l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 dirty="0" err="1"/>
              <a:t>ext</a:t>
            </a:r>
            <a:r>
              <a:rPr lang="en-US" dirty="0"/>
              <a:t>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72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"/>
          <a:stretch/>
        </p:blipFill>
        <p:spPr>
          <a:xfrm>
            <a:off x="-36312" y="-17696"/>
            <a:ext cx="12228312" cy="6891738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 rot="10800000">
            <a:off x="9358924" y="1"/>
            <a:ext cx="6997700" cy="6858001"/>
          </a:xfrm>
          <a:custGeom>
            <a:avLst/>
            <a:gdLst>
              <a:gd name="connsiteX0" fmla="*/ 3600450 w 6997700"/>
              <a:gd name="connsiteY0" fmla="*/ 0 h 6858001"/>
              <a:gd name="connsiteX1" fmla="*/ 5736167 w 6997700"/>
              <a:gd name="connsiteY1" fmla="*/ 0 h 6858001"/>
              <a:gd name="connsiteX2" fmla="*/ 6997700 w 6997700"/>
              <a:gd name="connsiteY2" fmla="*/ 3445934 h 6858001"/>
              <a:gd name="connsiteX3" fmla="*/ 5736167 w 6997700"/>
              <a:gd name="connsiteY3" fmla="*/ 6858001 h 6858001"/>
              <a:gd name="connsiteX4" fmla="*/ 4076700 w 6997700"/>
              <a:gd name="connsiteY4" fmla="*/ 6858001 h 6858001"/>
              <a:gd name="connsiteX5" fmla="*/ 3600450 w 6997700"/>
              <a:gd name="connsiteY5" fmla="*/ 6858001 h 6858001"/>
              <a:gd name="connsiteX6" fmla="*/ 0 w 6997700"/>
              <a:gd name="connsiteY6" fmla="*/ 6858001 h 6858001"/>
              <a:gd name="connsiteX7" fmla="*/ 0 w 6997700"/>
              <a:gd name="connsiteY7" fmla="*/ 1 h 6858001"/>
              <a:gd name="connsiteX8" fmla="*/ 3600450 w 6997700"/>
              <a:gd name="connsiteY8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7700" h="6858001">
                <a:moveTo>
                  <a:pt x="3600450" y="0"/>
                </a:moveTo>
                <a:lnTo>
                  <a:pt x="5736167" y="0"/>
                </a:lnTo>
                <a:lnTo>
                  <a:pt x="6997700" y="3445934"/>
                </a:lnTo>
                <a:lnTo>
                  <a:pt x="5736167" y="6858001"/>
                </a:lnTo>
                <a:lnTo>
                  <a:pt x="4076700" y="6858001"/>
                </a:lnTo>
                <a:lnTo>
                  <a:pt x="360045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00450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98495" y="6315041"/>
            <a:ext cx="894291" cy="257489"/>
            <a:chOff x="4557713" y="-1216025"/>
            <a:chExt cx="3076576" cy="885825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557713" y="-1009650"/>
              <a:ext cx="665163" cy="676275"/>
            </a:xfrm>
            <a:custGeom>
              <a:avLst/>
              <a:gdLst>
                <a:gd name="T0" fmla="*/ 145 w 177"/>
                <a:gd name="T1" fmla="*/ 0 h 178"/>
                <a:gd name="T2" fmla="*/ 0 w 177"/>
                <a:gd name="T3" fmla="*/ 0 h 178"/>
                <a:gd name="T4" fmla="*/ 0 w 177"/>
                <a:gd name="T5" fmla="*/ 178 h 178"/>
                <a:gd name="T6" fmla="*/ 145 w 177"/>
                <a:gd name="T7" fmla="*/ 178 h 178"/>
                <a:gd name="T8" fmla="*/ 177 w 177"/>
                <a:gd name="T9" fmla="*/ 146 h 178"/>
                <a:gd name="T10" fmla="*/ 177 w 177"/>
                <a:gd name="T11" fmla="*/ 32 h 178"/>
                <a:gd name="T12" fmla="*/ 145 w 177"/>
                <a:gd name="T13" fmla="*/ 0 h 178"/>
                <a:gd name="T14" fmla="*/ 133 w 177"/>
                <a:gd name="T15" fmla="*/ 136 h 178"/>
                <a:gd name="T16" fmla="*/ 44 w 177"/>
                <a:gd name="T17" fmla="*/ 136 h 178"/>
                <a:gd name="T18" fmla="*/ 44 w 177"/>
                <a:gd name="T19" fmla="*/ 42 h 178"/>
                <a:gd name="T20" fmla="*/ 133 w 177"/>
                <a:gd name="T21" fmla="*/ 42 h 178"/>
                <a:gd name="T22" fmla="*/ 133 w 177"/>
                <a:gd name="T23" fmla="*/ 13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63" y="178"/>
                    <a:pt x="177" y="163"/>
                    <a:pt x="177" y="146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15"/>
                    <a:pt x="163" y="0"/>
                    <a:pt x="145" y="0"/>
                  </a:cubicBezTo>
                  <a:moveTo>
                    <a:pt x="133" y="136"/>
                  </a:moveTo>
                  <a:cubicBezTo>
                    <a:pt x="44" y="136"/>
                    <a:pt x="44" y="136"/>
                    <a:pt x="44" y="136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133" y="42"/>
                    <a:pt x="133" y="42"/>
                    <a:pt x="133" y="42"/>
                  </a:cubicBezTo>
                  <a:lnTo>
                    <a:pt x="133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310188" y="-1216025"/>
              <a:ext cx="574675" cy="882650"/>
            </a:xfrm>
            <a:custGeom>
              <a:avLst/>
              <a:gdLst>
                <a:gd name="T0" fmla="*/ 0 w 362"/>
                <a:gd name="T1" fmla="*/ 556 h 556"/>
                <a:gd name="T2" fmla="*/ 362 w 362"/>
                <a:gd name="T3" fmla="*/ 424 h 556"/>
                <a:gd name="T4" fmla="*/ 362 w 362"/>
                <a:gd name="T5" fmla="*/ 323 h 556"/>
                <a:gd name="T6" fmla="*/ 102 w 362"/>
                <a:gd name="T7" fmla="*/ 422 h 556"/>
                <a:gd name="T8" fmla="*/ 102 w 362"/>
                <a:gd name="T9" fmla="*/ 359 h 556"/>
                <a:gd name="T10" fmla="*/ 362 w 362"/>
                <a:gd name="T11" fmla="*/ 261 h 556"/>
                <a:gd name="T12" fmla="*/ 362 w 362"/>
                <a:gd name="T13" fmla="*/ 163 h 556"/>
                <a:gd name="T14" fmla="*/ 102 w 362"/>
                <a:gd name="T15" fmla="*/ 261 h 556"/>
                <a:gd name="T16" fmla="*/ 102 w 362"/>
                <a:gd name="T17" fmla="*/ 197 h 556"/>
                <a:gd name="T18" fmla="*/ 362 w 362"/>
                <a:gd name="T19" fmla="*/ 99 h 556"/>
                <a:gd name="T20" fmla="*/ 362 w 362"/>
                <a:gd name="T21" fmla="*/ 0 h 556"/>
                <a:gd name="T22" fmla="*/ 0 w 362"/>
                <a:gd name="T23" fmla="*/ 130 h 556"/>
                <a:gd name="T24" fmla="*/ 0 w 362"/>
                <a:gd name="T25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556">
                  <a:moveTo>
                    <a:pt x="0" y="556"/>
                  </a:moveTo>
                  <a:lnTo>
                    <a:pt x="362" y="424"/>
                  </a:lnTo>
                  <a:lnTo>
                    <a:pt x="362" y="323"/>
                  </a:lnTo>
                  <a:lnTo>
                    <a:pt x="102" y="422"/>
                  </a:lnTo>
                  <a:lnTo>
                    <a:pt x="102" y="359"/>
                  </a:lnTo>
                  <a:lnTo>
                    <a:pt x="362" y="261"/>
                  </a:lnTo>
                  <a:lnTo>
                    <a:pt x="362" y="163"/>
                  </a:lnTo>
                  <a:lnTo>
                    <a:pt x="102" y="261"/>
                  </a:lnTo>
                  <a:lnTo>
                    <a:pt x="102" y="197"/>
                  </a:lnTo>
                  <a:lnTo>
                    <a:pt x="362" y="99"/>
                  </a:lnTo>
                  <a:lnTo>
                    <a:pt x="362" y="0"/>
                  </a:lnTo>
                  <a:lnTo>
                    <a:pt x="0" y="130"/>
                  </a:lnTo>
                  <a:lnTo>
                    <a:pt x="0" y="5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975351" y="-1216025"/>
              <a:ext cx="576263" cy="882650"/>
            </a:xfrm>
            <a:custGeom>
              <a:avLst/>
              <a:gdLst>
                <a:gd name="T0" fmla="*/ 363 w 363"/>
                <a:gd name="T1" fmla="*/ 556 h 556"/>
                <a:gd name="T2" fmla="*/ 0 w 363"/>
                <a:gd name="T3" fmla="*/ 424 h 556"/>
                <a:gd name="T4" fmla="*/ 0 w 363"/>
                <a:gd name="T5" fmla="*/ 323 h 556"/>
                <a:gd name="T6" fmla="*/ 261 w 363"/>
                <a:gd name="T7" fmla="*/ 422 h 556"/>
                <a:gd name="T8" fmla="*/ 261 w 363"/>
                <a:gd name="T9" fmla="*/ 359 h 556"/>
                <a:gd name="T10" fmla="*/ 0 w 363"/>
                <a:gd name="T11" fmla="*/ 261 h 556"/>
                <a:gd name="T12" fmla="*/ 0 w 363"/>
                <a:gd name="T13" fmla="*/ 163 h 556"/>
                <a:gd name="T14" fmla="*/ 261 w 363"/>
                <a:gd name="T15" fmla="*/ 261 h 556"/>
                <a:gd name="T16" fmla="*/ 261 w 363"/>
                <a:gd name="T17" fmla="*/ 197 h 556"/>
                <a:gd name="T18" fmla="*/ 0 w 363"/>
                <a:gd name="T19" fmla="*/ 99 h 556"/>
                <a:gd name="T20" fmla="*/ 0 w 363"/>
                <a:gd name="T21" fmla="*/ 0 h 556"/>
                <a:gd name="T22" fmla="*/ 363 w 363"/>
                <a:gd name="T23" fmla="*/ 130 h 556"/>
                <a:gd name="T24" fmla="*/ 363 w 363"/>
                <a:gd name="T25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" h="556">
                  <a:moveTo>
                    <a:pt x="363" y="556"/>
                  </a:moveTo>
                  <a:lnTo>
                    <a:pt x="0" y="424"/>
                  </a:lnTo>
                  <a:lnTo>
                    <a:pt x="0" y="323"/>
                  </a:lnTo>
                  <a:lnTo>
                    <a:pt x="261" y="422"/>
                  </a:lnTo>
                  <a:lnTo>
                    <a:pt x="261" y="359"/>
                  </a:lnTo>
                  <a:lnTo>
                    <a:pt x="0" y="261"/>
                  </a:lnTo>
                  <a:lnTo>
                    <a:pt x="0" y="163"/>
                  </a:lnTo>
                  <a:lnTo>
                    <a:pt x="261" y="261"/>
                  </a:lnTo>
                  <a:lnTo>
                    <a:pt x="261" y="197"/>
                  </a:lnTo>
                  <a:lnTo>
                    <a:pt x="0" y="99"/>
                  </a:lnTo>
                  <a:lnTo>
                    <a:pt x="0" y="0"/>
                  </a:lnTo>
                  <a:lnTo>
                    <a:pt x="363" y="130"/>
                  </a:lnTo>
                  <a:lnTo>
                    <a:pt x="363" y="5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637338" y="-1009650"/>
              <a:ext cx="779463" cy="676275"/>
            </a:xfrm>
            <a:custGeom>
              <a:avLst/>
              <a:gdLst>
                <a:gd name="T0" fmla="*/ 389 w 491"/>
                <a:gd name="T1" fmla="*/ 0 h 426"/>
                <a:gd name="T2" fmla="*/ 389 w 491"/>
                <a:gd name="T3" fmla="*/ 0 h 426"/>
                <a:gd name="T4" fmla="*/ 389 w 491"/>
                <a:gd name="T5" fmla="*/ 0 h 426"/>
                <a:gd name="T6" fmla="*/ 247 w 491"/>
                <a:gd name="T7" fmla="*/ 234 h 426"/>
                <a:gd name="T8" fmla="*/ 105 w 491"/>
                <a:gd name="T9" fmla="*/ 0 h 426"/>
                <a:gd name="T10" fmla="*/ 105 w 491"/>
                <a:gd name="T11" fmla="*/ 0 h 426"/>
                <a:gd name="T12" fmla="*/ 105 w 491"/>
                <a:gd name="T13" fmla="*/ 0 h 426"/>
                <a:gd name="T14" fmla="*/ 0 w 491"/>
                <a:gd name="T15" fmla="*/ 0 h 426"/>
                <a:gd name="T16" fmla="*/ 0 w 491"/>
                <a:gd name="T17" fmla="*/ 423 h 426"/>
                <a:gd name="T18" fmla="*/ 105 w 491"/>
                <a:gd name="T19" fmla="*/ 423 h 426"/>
                <a:gd name="T20" fmla="*/ 105 w 491"/>
                <a:gd name="T21" fmla="*/ 191 h 426"/>
                <a:gd name="T22" fmla="*/ 247 w 491"/>
                <a:gd name="T23" fmla="*/ 426 h 426"/>
                <a:gd name="T24" fmla="*/ 389 w 491"/>
                <a:gd name="T25" fmla="*/ 191 h 426"/>
                <a:gd name="T26" fmla="*/ 389 w 491"/>
                <a:gd name="T27" fmla="*/ 423 h 426"/>
                <a:gd name="T28" fmla="*/ 491 w 491"/>
                <a:gd name="T29" fmla="*/ 423 h 426"/>
                <a:gd name="T30" fmla="*/ 491 w 491"/>
                <a:gd name="T31" fmla="*/ 0 h 426"/>
                <a:gd name="T32" fmla="*/ 389 w 491"/>
                <a:gd name="T3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1" h="426">
                  <a:moveTo>
                    <a:pt x="389" y="0"/>
                  </a:moveTo>
                  <a:lnTo>
                    <a:pt x="389" y="0"/>
                  </a:lnTo>
                  <a:lnTo>
                    <a:pt x="389" y="0"/>
                  </a:lnTo>
                  <a:lnTo>
                    <a:pt x="247" y="234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423"/>
                  </a:lnTo>
                  <a:lnTo>
                    <a:pt x="105" y="423"/>
                  </a:lnTo>
                  <a:lnTo>
                    <a:pt x="105" y="191"/>
                  </a:lnTo>
                  <a:lnTo>
                    <a:pt x="247" y="426"/>
                  </a:lnTo>
                  <a:lnTo>
                    <a:pt x="389" y="191"/>
                  </a:lnTo>
                  <a:lnTo>
                    <a:pt x="389" y="423"/>
                  </a:lnTo>
                  <a:lnTo>
                    <a:pt x="491" y="423"/>
                  </a:lnTo>
                  <a:lnTo>
                    <a:pt x="491" y="0"/>
                  </a:lnTo>
                  <a:lnTo>
                    <a:pt x="3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7473951" y="-493713"/>
              <a:ext cx="160338" cy="163513"/>
            </a:xfrm>
            <a:custGeom>
              <a:avLst/>
              <a:gdLst>
                <a:gd name="T0" fmla="*/ 0 w 43"/>
                <a:gd name="T1" fmla="*/ 21 h 43"/>
                <a:gd name="T2" fmla="*/ 0 w 43"/>
                <a:gd name="T3" fmla="*/ 21 h 43"/>
                <a:gd name="T4" fmla="*/ 22 w 43"/>
                <a:gd name="T5" fmla="*/ 0 h 43"/>
                <a:gd name="T6" fmla="*/ 43 w 43"/>
                <a:gd name="T7" fmla="*/ 21 h 43"/>
                <a:gd name="T8" fmla="*/ 43 w 43"/>
                <a:gd name="T9" fmla="*/ 21 h 43"/>
                <a:gd name="T10" fmla="*/ 22 w 43"/>
                <a:gd name="T11" fmla="*/ 43 h 43"/>
                <a:gd name="T12" fmla="*/ 0 w 43"/>
                <a:gd name="T13" fmla="*/ 21 h 43"/>
                <a:gd name="T14" fmla="*/ 40 w 43"/>
                <a:gd name="T15" fmla="*/ 21 h 43"/>
                <a:gd name="T16" fmla="*/ 40 w 43"/>
                <a:gd name="T17" fmla="*/ 21 h 43"/>
                <a:gd name="T18" fmla="*/ 22 w 43"/>
                <a:gd name="T19" fmla="*/ 2 h 43"/>
                <a:gd name="T20" fmla="*/ 3 w 43"/>
                <a:gd name="T21" fmla="*/ 21 h 43"/>
                <a:gd name="T22" fmla="*/ 3 w 43"/>
                <a:gd name="T23" fmla="*/ 21 h 43"/>
                <a:gd name="T24" fmla="*/ 22 w 43"/>
                <a:gd name="T25" fmla="*/ 40 h 43"/>
                <a:gd name="T26" fmla="*/ 40 w 43"/>
                <a:gd name="T27" fmla="*/ 21 h 43"/>
                <a:gd name="T28" fmla="*/ 13 w 43"/>
                <a:gd name="T29" fmla="*/ 10 h 43"/>
                <a:gd name="T30" fmla="*/ 23 w 43"/>
                <a:gd name="T31" fmla="*/ 10 h 43"/>
                <a:gd name="T32" fmla="*/ 32 w 43"/>
                <a:gd name="T33" fmla="*/ 17 h 43"/>
                <a:gd name="T34" fmla="*/ 27 w 43"/>
                <a:gd name="T35" fmla="*/ 24 h 43"/>
                <a:gd name="T36" fmla="*/ 33 w 43"/>
                <a:gd name="T37" fmla="*/ 32 h 43"/>
                <a:gd name="T38" fmla="*/ 26 w 43"/>
                <a:gd name="T39" fmla="*/ 32 h 43"/>
                <a:gd name="T40" fmla="*/ 22 w 43"/>
                <a:gd name="T41" fmla="*/ 25 h 43"/>
                <a:gd name="T42" fmla="*/ 18 w 43"/>
                <a:gd name="T43" fmla="*/ 25 h 43"/>
                <a:gd name="T44" fmla="*/ 18 w 43"/>
                <a:gd name="T45" fmla="*/ 32 h 43"/>
                <a:gd name="T46" fmla="*/ 13 w 43"/>
                <a:gd name="T47" fmla="*/ 32 h 43"/>
                <a:gd name="T48" fmla="*/ 13 w 43"/>
                <a:gd name="T49" fmla="*/ 10 h 43"/>
                <a:gd name="T50" fmla="*/ 23 w 43"/>
                <a:gd name="T51" fmla="*/ 21 h 43"/>
                <a:gd name="T52" fmla="*/ 27 w 43"/>
                <a:gd name="T53" fmla="*/ 18 h 43"/>
                <a:gd name="T54" fmla="*/ 23 w 43"/>
                <a:gd name="T55" fmla="*/ 14 h 43"/>
                <a:gd name="T56" fmla="*/ 18 w 43"/>
                <a:gd name="T57" fmla="*/ 14 h 43"/>
                <a:gd name="T58" fmla="*/ 18 w 43"/>
                <a:gd name="T59" fmla="*/ 21 h 43"/>
                <a:gd name="T60" fmla="*/ 23 w 43"/>
                <a:gd name="T6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43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3"/>
                    <a:pt x="22" y="43"/>
                  </a:cubicBezTo>
                  <a:cubicBezTo>
                    <a:pt x="10" y="43"/>
                    <a:pt x="0" y="33"/>
                    <a:pt x="0" y="21"/>
                  </a:cubicBezTo>
                  <a:moveTo>
                    <a:pt x="40" y="21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40" y="11"/>
                    <a:pt x="32" y="2"/>
                    <a:pt x="22" y="2"/>
                  </a:cubicBezTo>
                  <a:cubicBezTo>
                    <a:pt x="11" y="2"/>
                    <a:pt x="3" y="1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2"/>
                    <a:pt x="11" y="40"/>
                    <a:pt x="22" y="40"/>
                  </a:cubicBezTo>
                  <a:cubicBezTo>
                    <a:pt x="32" y="40"/>
                    <a:pt x="40" y="32"/>
                    <a:pt x="40" y="21"/>
                  </a:cubicBezTo>
                  <a:moveTo>
                    <a:pt x="1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8" y="10"/>
                    <a:pt x="32" y="12"/>
                    <a:pt x="32" y="17"/>
                  </a:cubicBezTo>
                  <a:cubicBezTo>
                    <a:pt x="32" y="21"/>
                    <a:pt x="30" y="23"/>
                    <a:pt x="27" y="2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3" y="10"/>
                  </a:lnTo>
                  <a:close/>
                  <a:moveTo>
                    <a:pt x="23" y="21"/>
                  </a:moveTo>
                  <a:cubicBezTo>
                    <a:pt x="25" y="21"/>
                    <a:pt x="27" y="19"/>
                    <a:pt x="27" y="18"/>
                  </a:cubicBezTo>
                  <a:cubicBezTo>
                    <a:pt x="27" y="16"/>
                    <a:pt x="25" y="14"/>
                    <a:pt x="23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623887" y="402955"/>
            <a:ext cx="10958513" cy="1998473"/>
          </a:xfrm>
        </p:spPr>
        <p:txBody>
          <a:bodyPr anchor="b">
            <a:normAutofit/>
          </a:bodyPr>
          <a:lstStyle>
            <a:lvl1pPr marL="0" indent="0">
              <a:buNone/>
              <a:defRPr sz="5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1899056" y="3366726"/>
            <a:ext cx="6315046" cy="601663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1899056" y="5417222"/>
            <a:ext cx="6315046" cy="601663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1924198" y="4035464"/>
            <a:ext cx="6016643" cy="11906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924197" y="6132455"/>
            <a:ext cx="6016643" cy="72554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top / text bottom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6356350"/>
            <a:ext cx="919103" cy="26596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71500" y="613611"/>
            <a:ext cx="5524500" cy="2573356"/>
          </a:xfrm>
        </p:spPr>
        <p:txBody>
          <a:bodyPr anchor="b">
            <a:normAutofit/>
          </a:bodyPr>
          <a:lstStyle>
            <a:lvl1pPr marL="0" indent="0">
              <a:buNone/>
              <a:defRPr sz="5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9675" y="3406042"/>
            <a:ext cx="4886325" cy="27146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47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1837"/>
            <a:ext cx="5353050" cy="150812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35305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398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0800000">
            <a:off x="0" y="-856848"/>
            <a:ext cx="12191999" cy="8813629"/>
          </a:xfrm>
          <a:custGeom>
            <a:avLst/>
            <a:gdLst>
              <a:gd name="T0" fmla="*/ 0 w 4327"/>
              <a:gd name="T1" fmla="*/ 797 h 3128"/>
              <a:gd name="T2" fmla="*/ 0 w 4327"/>
              <a:gd name="T3" fmla="*/ 3128 h 3128"/>
              <a:gd name="T4" fmla="*/ 2177 w 4327"/>
              <a:gd name="T5" fmla="*/ 2331 h 3128"/>
              <a:gd name="T6" fmla="*/ 4327 w 4327"/>
              <a:gd name="T7" fmla="*/ 3128 h 3128"/>
              <a:gd name="T8" fmla="*/ 4327 w 4327"/>
              <a:gd name="T9" fmla="*/ 797 h 3128"/>
              <a:gd name="T10" fmla="*/ 2160 w 4327"/>
              <a:gd name="T11" fmla="*/ 0 h 3128"/>
              <a:gd name="T12" fmla="*/ 0 w 4327"/>
              <a:gd name="T13" fmla="*/ 79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7" h="3128">
                <a:moveTo>
                  <a:pt x="0" y="797"/>
                </a:moveTo>
                <a:lnTo>
                  <a:pt x="0" y="3128"/>
                </a:lnTo>
                <a:lnTo>
                  <a:pt x="2177" y="2331"/>
                </a:lnTo>
                <a:lnTo>
                  <a:pt x="4327" y="3128"/>
                </a:lnTo>
                <a:lnTo>
                  <a:pt x="4327" y="797"/>
                </a:lnTo>
                <a:lnTo>
                  <a:pt x="2160" y="0"/>
                </a:lnTo>
                <a:lnTo>
                  <a:pt x="0" y="7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2" y="1"/>
            <a:ext cx="12020551" cy="150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BEF80E-88FE-4663-A19E-B51F2F8A29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731" y="6353175"/>
            <a:ext cx="1234536" cy="357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" y="0"/>
            <a:ext cx="12192002" cy="1788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196"/>
          </a:xfrm>
        </p:spPr>
        <p:txBody>
          <a:bodyPr anchor="b" anchorCtr="0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357322"/>
            <a:ext cx="10515600" cy="481964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46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086600" y="9661"/>
            <a:ext cx="5122863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938931" y="0"/>
            <a:ext cx="1270001" cy="6858000"/>
            <a:chOff x="10938931" y="0"/>
            <a:chExt cx="1270001" cy="6858000"/>
          </a:xfrm>
          <a:solidFill>
            <a:schemeClr val="bg1"/>
          </a:solidFill>
        </p:grpSpPr>
        <p:sp>
          <p:nvSpPr>
            <p:cNvPr id="3" name="Right Triangle 2"/>
            <p:cNvSpPr/>
            <p:nvPr userDrawn="1"/>
          </p:nvSpPr>
          <p:spPr>
            <a:xfrm rot="10800000">
              <a:off x="10938933" y="0"/>
              <a:ext cx="1269999" cy="3438662"/>
            </a:xfrm>
            <a:custGeom>
              <a:avLst/>
              <a:gdLst>
                <a:gd name="connsiteX0" fmla="*/ 0 w 1253066"/>
                <a:gd name="connsiteY0" fmla="*/ 2151729 h 2151729"/>
                <a:gd name="connsiteX1" fmla="*/ 0 w 1253066"/>
                <a:gd name="connsiteY1" fmla="*/ 0 h 2151729"/>
                <a:gd name="connsiteX2" fmla="*/ 1253066 w 1253066"/>
                <a:gd name="connsiteY2" fmla="*/ 2151729 h 2151729"/>
                <a:gd name="connsiteX3" fmla="*/ 0 w 1253066"/>
                <a:gd name="connsiteY3" fmla="*/ 2151729 h 2151729"/>
                <a:gd name="connsiteX0" fmla="*/ 16933 w 1269999"/>
                <a:gd name="connsiteY0" fmla="*/ 3438662 h 3438662"/>
                <a:gd name="connsiteX1" fmla="*/ 0 w 1269999"/>
                <a:gd name="connsiteY1" fmla="*/ 0 h 3438662"/>
                <a:gd name="connsiteX2" fmla="*/ 1269999 w 1269999"/>
                <a:gd name="connsiteY2" fmla="*/ 3438662 h 3438662"/>
                <a:gd name="connsiteX3" fmla="*/ 16933 w 1269999"/>
                <a:gd name="connsiteY3" fmla="*/ 3438662 h 343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999" h="3438662">
                  <a:moveTo>
                    <a:pt x="16933" y="3438662"/>
                  </a:moveTo>
                  <a:cubicBezTo>
                    <a:pt x="11289" y="2292441"/>
                    <a:pt x="5644" y="1146221"/>
                    <a:pt x="0" y="0"/>
                  </a:cubicBezTo>
                  <a:lnTo>
                    <a:pt x="1269999" y="3438662"/>
                  </a:lnTo>
                  <a:lnTo>
                    <a:pt x="16933" y="34386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2"/>
            <p:cNvSpPr/>
            <p:nvPr userDrawn="1"/>
          </p:nvSpPr>
          <p:spPr>
            <a:xfrm rot="10800000" flipV="1">
              <a:off x="10938931" y="3438662"/>
              <a:ext cx="1269999" cy="3419338"/>
            </a:xfrm>
            <a:custGeom>
              <a:avLst/>
              <a:gdLst>
                <a:gd name="connsiteX0" fmla="*/ 0 w 1253066"/>
                <a:gd name="connsiteY0" fmla="*/ 2151729 h 2151729"/>
                <a:gd name="connsiteX1" fmla="*/ 0 w 1253066"/>
                <a:gd name="connsiteY1" fmla="*/ 0 h 2151729"/>
                <a:gd name="connsiteX2" fmla="*/ 1253066 w 1253066"/>
                <a:gd name="connsiteY2" fmla="*/ 2151729 h 2151729"/>
                <a:gd name="connsiteX3" fmla="*/ 0 w 1253066"/>
                <a:gd name="connsiteY3" fmla="*/ 2151729 h 2151729"/>
                <a:gd name="connsiteX0" fmla="*/ 16933 w 1269999"/>
                <a:gd name="connsiteY0" fmla="*/ 3438662 h 3438662"/>
                <a:gd name="connsiteX1" fmla="*/ 0 w 1269999"/>
                <a:gd name="connsiteY1" fmla="*/ 0 h 3438662"/>
                <a:gd name="connsiteX2" fmla="*/ 1269999 w 1269999"/>
                <a:gd name="connsiteY2" fmla="*/ 3438662 h 3438662"/>
                <a:gd name="connsiteX3" fmla="*/ 16933 w 1269999"/>
                <a:gd name="connsiteY3" fmla="*/ 3438662 h 343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999" h="3438662">
                  <a:moveTo>
                    <a:pt x="16933" y="3438662"/>
                  </a:moveTo>
                  <a:cubicBezTo>
                    <a:pt x="11289" y="2292441"/>
                    <a:pt x="5644" y="1146221"/>
                    <a:pt x="0" y="0"/>
                  </a:cubicBezTo>
                  <a:lnTo>
                    <a:pt x="1269999" y="3438662"/>
                  </a:lnTo>
                  <a:lnTo>
                    <a:pt x="16933" y="34386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Pentagon 1"/>
          <p:cNvSpPr/>
          <p:nvPr userDrawn="1"/>
        </p:nvSpPr>
        <p:spPr>
          <a:xfrm>
            <a:off x="0" y="-1"/>
            <a:ext cx="8483600" cy="6858001"/>
          </a:xfrm>
          <a:custGeom>
            <a:avLst/>
            <a:gdLst>
              <a:gd name="connsiteX0" fmla="*/ 0 w 10651067"/>
              <a:gd name="connsiteY0" fmla="*/ 0 h 6858001"/>
              <a:gd name="connsiteX1" fmla="*/ 7222067 w 10651067"/>
              <a:gd name="connsiteY1" fmla="*/ 0 h 6858001"/>
              <a:gd name="connsiteX2" fmla="*/ 10651067 w 10651067"/>
              <a:gd name="connsiteY2" fmla="*/ 3429001 h 6858001"/>
              <a:gd name="connsiteX3" fmla="*/ 7222067 w 10651067"/>
              <a:gd name="connsiteY3" fmla="*/ 6858001 h 6858001"/>
              <a:gd name="connsiteX4" fmla="*/ 0 w 10651067"/>
              <a:gd name="connsiteY4" fmla="*/ 6858001 h 6858001"/>
              <a:gd name="connsiteX5" fmla="*/ 0 w 10651067"/>
              <a:gd name="connsiteY5" fmla="*/ 0 h 6858001"/>
              <a:gd name="connsiteX0" fmla="*/ 0 w 8500533"/>
              <a:gd name="connsiteY0" fmla="*/ 0 h 6858001"/>
              <a:gd name="connsiteX1" fmla="*/ 7222067 w 8500533"/>
              <a:gd name="connsiteY1" fmla="*/ 0 h 6858001"/>
              <a:gd name="connsiteX2" fmla="*/ 8500533 w 8500533"/>
              <a:gd name="connsiteY2" fmla="*/ 3208867 h 6858001"/>
              <a:gd name="connsiteX3" fmla="*/ 7222067 w 8500533"/>
              <a:gd name="connsiteY3" fmla="*/ 6858001 h 6858001"/>
              <a:gd name="connsiteX4" fmla="*/ 0 w 8500533"/>
              <a:gd name="connsiteY4" fmla="*/ 6858001 h 6858001"/>
              <a:gd name="connsiteX5" fmla="*/ 0 w 8500533"/>
              <a:gd name="connsiteY5" fmla="*/ 0 h 6858001"/>
              <a:gd name="connsiteX0" fmla="*/ 0 w 8483600"/>
              <a:gd name="connsiteY0" fmla="*/ 0 h 6858001"/>
              <a:gd name="connsiteX1" fmla="*/ 7222067 w 8483600"/>
              <a:gd name="connsiteY1" fmla="*/ 0 h 6858001"/>
              <a:gd name="connsiteX2" fmla="*/ 8483600 w 8483600"/>
              <a:gd name="connsiteY2" fmla="*/ 3445934 h 6858001"/>
              <a:gd name="connsiteX3" fmla="*/ 7222067 w 8483600"/>
              <a:gd name="connsiteY3" fmla="*/ 6858001 h 6858001"/>
              <a:gd name="connsiteX4" fmla="*/ 0 w 8483600"/>
              <a:gd name="connsiteY4" fmla="*/ 6858001 h 6858001"/>
              <a:gd name="connsiteX5" fmla="*/ 0 w 8483600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3600" h="6858001">
                <a:moveTo>
                  <a:pt x="0" y="0"/>
                </a:moveTo>
                <a:lnTo>
                  <a:pt x="7222067" y="0"/>
                </a:lnTo>
                <a:lnTo>
                  <a:pt x="8483600" y="3445934"/>
                </a:lnTo>
                <a:lnTo>
                  <a:pt x="7222067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BEF80E-88FE-4663-A19E-B51F2F8A29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356350"/>
            <a:ext cx="919103" cy="26596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357322"/>
            <a:ext cx="6686550" cy="481964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686550" cy="992196"/>
          </a:xfrm>
        </p:spPr>
        <p:txBody>
          <a:bodyPr anchor="b" anchorCtr="0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87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-456798"/>
            <a:ext cx="12191999" cy="8813629"/>
          </a:xfrm>
          <a:custGeom>
            <a:avLst/>
            <a:gdLst>
              <a:gd name="T0" fmla="*/ 0 w 4327"/>
              <a:gd name="T1" fmla="*/ 797 h 3128"/>
              <a:gd name="T2" fmla="*/ 0 w 4327"/>
              <a:gd name="T3" fmla="*/ 3128 h 3128"/>
              <a:gd name="T4" fmla="*/ 2177 w 4327"/>
              <a:gd name="T5" fmla="*/ 2331 h 3128"/>
              <a:gd name="T6" fmla="*/ 4327 w 4327"/>
              <a:gd name="T7" fmla="*/ 3128 h 3128"/>
              <a:gd name="T8" fmla="*/ 4327 w 4327"/>
              <a:gd name="T9" fmla="*/ 797 h 3128"/>
              <a:gd name="T10" fmla="*/ 2160 w 4327"/>
              <a:gd name="T11" fmla="*/ 0 h 3128"/>
              <a:gd name="T12" fmla="*/ 0 w 4327"/>
              <a:gd name="T13" fmla="*/ 79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7" h="3128">
                <a:moveTo>
                  <a:pt x="0" y="797"/>
                </a:moveTo>
                <a:lnTo>
                  <a:pt x="0" y="3128"/>
                </a:lnTo>
                <a:lnTo>
                  <a:pt x="2177" y="2331"/>
                </a:lnTo>
                <a:lnTo>
                  <a:pt x="4327" y="3128"/>
                </a:lnTo>
                <a:lnTo>
                  <a:pt x="4327" y="797"/>
                </a:lnTo>
                <a:lnTo>
                  <a:pt x="2160" y="0"/>
                </a:lnTo>
                <a:lnTo>
                  <a:pt x="0" y="7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2" y="0"/>
            <a:ext cx="12192002" cy="1788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196"/>
          </a:xfrm>
        </p:spPr>
        <p:txBody>
          <a:bodyPr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322"/>
            <a:ext cx="10515600" cy="481964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BEF80E-88FE-4663-A19E-B51F2F8A290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5572126" y="6332537"/>
            <a:ext cx="1238250" cy="355600"/>
            <a:chOff x="3450" y="4003"/>
            <a:chExt cx="780" cy="224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450" y="4055"/>
              <a:ext cx="169" cy="171"/>
            </a:xfrm>
            <a:custGeom>
              <a:avLst/>
              <a:gdLst>
                <a:gd name="T0" fmla="*/ 145 w 177"/>
                <a:gd name="T1" fmla="*/ 0 h 178"/>
                <a:gd name="T2" fmla="*/ 0 w 177"/>
                <a:gd name="T3" fmla="*/ 0 h 178"/>
                <a:gd name="T4" fmla="*/ 0 w 177"/>
                <a:gd name="T5" fmla="*/ 178 h 178"/>
                <a:gd name="T6" fmla="*/ 145 w 177"/>
                <a:gd name="T7" fmla="*/ 178 h 178"/>
                <a:gd name="T8" fmla="*/ 177 w 177"/>
                <a:gd name="T9" fmla="*/ 146 h 178"/>
                <a:gd name="T10" fmla="*/ 177 w 177"/>
                <a:gd name="T11" fmla="*/ 32 h 178"/>
                <a:gd name="T12" fmla="*/ 145 w 177"/>
                <a:gd name="T13" fmla="*/ 0 h 178"/>
                <a:gd name="T14" fmla="*/ 133 w 177"/>
                <a:gd name="T15" fmla="*/ 136 h 178"/>
                <a:gd name="T16" fmla="*/ 44 w 177"/>
                <a:gd name="T17" fmla="*/ 136 h 178"/>
                <a:gd name="T18" fmla="*/ 44 w 177"/>
                <a:gd name="T19" fmla="*/ 42 h 178"/>
                <a:gd name="T20" fmla="*/ 133 w 177"/>
                <a:gd name="T21" fmla="*/ 42 h 178"/>
                <a:gd name="T22" fmla="*/ 133 w 177"/>
                <a:gd name="T23" fmla="*/ 13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63" y="178"/>
                    <a:pt x="177" y="163"/>
                    <a:pt x="177" y="146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15"/>
                    <a:pt x="163" y="0"/>
                    <a:pt x="145" y="0"/>
                  </a:cubicBezTo>
                  <a:close/>
                  <a:moveTo>
                    <a:pt x="133" y="136"/>
                  </a:moveTo>
                  <a:cubicBezTo>
                    <a:pt x="44" y="136"/>
                    <a:pt x="44" y="136"/>
                    <a:pt x="44" y="136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133" y="42"/>
                    <a:pt x="133" y="42"/>
                    <a:pt x="133" y="42"/>
                  </a:cubicBezTo>
                  <a:lnTo>
                    <a:pt x="133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641" y="4003"/>
              <a:ext cx="146" cy="223"/>
            </a:xfrm>
            <a:custGeom>
              <a:avLst/>
              <a:gdLst>
                <a:gd name="T0" fmla="*/ 0 w 146"/>
                <a:gd name="T1" fmla="*/ 223 h 223"/>
                <a:gd name="T2" fmla="*/ 146 w 146"/>
                <a:gd name="T3" fmla="*/ 170 h 223"/>
                <a:gd name="T4" fmla="*/ 146 w 146"/>
                <a:gd name="T5" fmla="*/ 130 h 223"/>
                <a:gd name="T6" fmla="*/ 41 w 146"/>
                <a:gd name="T7" fmla="*/ 169 h 223"/>
                <a:gd name="T8" fmla="*/ 41 w 146"/>
                <a:gd name="T9" fmla="*/ 144 h 223"/>
                <a:gd name="T10" fmla="*/ 146 w 146"/>
                <a:gd name="T11" fmla="*/ 105 h 223"/>
                <a:gd name="T12" fmla="*/ 146 w 146"/>
                <a:gd name="T13" fmla="*/ 65 h 223"/>
                <a:gd name="T14" fmla="*/ 41 w 146"/>
                <a:gd name="T15" fmla="*/ 105 h 223"/>
                <a:gd name="T16" fmla="*/ 41 w 146"/>
                <a:gd name="T17" fmla="*/ 79 h 223"/>
                <a:gd name="T18" fmla="*/ 146 w 146"/>
                <a:gd name="T19" fmla="*/ 39 h 223"/>
                <a:gd name="T20" fmla="*/ 146 w 146"/>
                <a:gd name="T21" fmla="*/ 0 h 223"/>
                <a:gd name="T22" fmla="*/ 0 w 146"/>
                <a:gd name="T23" fmla="*/ 52 h 223"/>
                <a:gd name="T24" fmla="*/ 0 w 146"/>
                <a:gd name="T25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23">
                  <a:moveTo>
                    <a:pt x="0" y="223"/>
                  </a:moveTo>
                  <a:lnTo>
                    <a:pt x="146" y="170"/>
                  </a:lnTo>
                  <a:lnTo>
                    <a:pt x="146" y="130"/>
                  </a:lnTo>
                  <a:lnTo>
                    <a:pt x="41" y="169"/>
                  </a:lnTo>
                  <a:lnTo>
                    <a:pt x="41" y="144"/>
                  </a:lnTo>
                  <a:lnTo>
                    <a:pt x="146" y="105"/>
                  </a:lnTo>
                  <a:lnTo>
                    <a:pt x="146" y="65"/>
                  </a:lnTo>
                  <a:lnTo>
                    <a:pt x="41" y="105"/>
                  </a:lnTo>
                  <a:lnTo>
                    <a:pt x="41" y="79"/>
                  </a:lnTo>
                  <a:lnTo>
                    <a:pt x="146" y="39"/>
                  </a:lnTo>
                  <a:lnTo>
                    <a:pt x="146" y="0"/>
                  </a:lnTo>
                  <a:lnTo>
                    <a:pt x="0" y="52"/>
                  </a:lnTo>
                  <a:lnTo>
                    <a:pt x="0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810" y="4003"/>
              <a:ext cx="145" cy="223"/>
            </a:xfrm>
            <a:custGeom>
              <a:avLst/>
              <a:gdLst>
                <a:gd name="T0" fmla="*/ 145 w 145"/>
                <a:gd name="T1" fmla="*/ 223 h 223"/>
                <a:gd name="T2" fmla="*/ 0 w 145"/>
                <a:gd name="T3" fmla="*/ 170 h 223"/>
                <a:gd name="T4" fmla="*/ 0 w 145"/>
                <a:gd name="T5" fmla="*/ 130 h 223"/>
                <a:gd name="T6" fmla="*/ 104 w 145"/>
                <a:gd name="T7" fmla="*/ 169 h 223"/>
                <a:gd name="T8" fmla="*/ 104 w 145"/>
                <a:gd name="T9" fmla="*/ 144 h 223"/>
                <a:gd name="T10" fmla="*/ 0 w 145"/>
                <a:gd name="T11" fmla="*/ 105 h 223"/>
                <a:gd name="T12" fmla="*/ 0 w 145"/>
                <a:gd name="T13" fmla="*/ 65 h 223"/>
                <a:gd name="T14" fmla="*/ 104 w 145"/>
                <a:gd name="T15" fmla="*/ 105 h 223"/>
                <a:gd name="T16" fmla="*/ 104 w 145"/>
                <a:gd name="T17" fmla="*/ 79 h 223"/>
                <a:gd name="T18" fmla="*/ 0 w 145"/>
                <a:gd name="T19" fmla="*/ 39 h 223"/>
                <a:gd name="T20" fmla="*/ 0 w 145"/>
                <a:gd name="T21" fmla="*/ 0 h 223"/>
                <a:gd name="T22" fmla="*/ 145 w 145"/>
                <a:gd name="T23" fmla="*/ 52 h 223"/>
                <a:gd name="T24" fmla="*/ 145 w 145"/>
                <a:gd name="T25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223">
                  <a:moveTo>
                    <a:pt x="145" y="223"/>
                  </a:moveTo>
                  <a:lnTo>
                    <a:pt x="0" y="170"/>
                  </a:lnTo>
                  <a:lnTo>
                    <a:pt x="0" y="130"/>
                  </a:lnTo>
                  <a:lnTo>
                    <a:pt x="104" y="169"/>
                  </a:lnTo>
                  <a:lnTo>
                    <a:pt x="104" y="144"/>
                  </a:lnTo>
                  <a:lnTo>
                    <a:pt x="0" y="105"/>
                  </a:lnTo>
                  <a:lnTo>
                    <a:pt x="0" y="65"/>
                  </a:lnTo>
                  <a:lnTo>
                    <a:pt x="104" y="105"/>
                  </a:lnTo>
                  <a:lnTo>
                    <a:pt x="104" y="7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5" y="52"/>
                  </a:lnTo>
                  <a:lnTo>
                    <a:pt x="145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977" y="4055"/>
              <a:ext cx="198" cy="171"/>
            </a:xfrm>
            <a:custGeom>
              <a:avLst/>
              <a:gdLst>
                <a:gd name="T0" fmla="*/ 157 w 198"/>
                <a:gd name="T1" fmla="*/ 0 h 171"/>
                <a:gd name="T2" fmla="*/ 157 w 198"/>
                <a:gd name="T3" fmla="*/ 0 h 171"/>
                <a:gd name="T4" fmla="*/ 157 w 198"/>
                <a:gd name="T5" fmla="*/ 0 h 171"/>
                <a:gd name="T6" fmla="*/ 99 w 198"/>
                <a:gd name="T7" fmla="*/ 94 h 171"/>
                <a:gd name="T8" fmla="*/ 42 w 198"/>
                <a:gd name="T9" fmla="*/ 0 h 171"/>
                <a:gd name="T10" fmla="*/ 42 w 198"/>
                <a:gd name="T11" fmla="*/ 0 h 171"/>
                <a:gd name="T12" fmla="*/ 42 w 198"/>
                <a:gd name="T13" fmla="*/ 0 h 171"/>
                <a:gd name="T14" fmla="*/ 0 w 198"/>
                <a:gd name="T15" fmla="*/ 0 h 171"/>
                <a:gd name="T16" fmla="*/ 0 w 198"/>
                <a:gd name="T17" fmla="*/ 170 h 171"/>
                <a:gd name="T18" fmla="*/ 42 w 198"/>
                <a:gd name="T19" fmla="*/ 170 h 171"/>
                <a:gd name="T20" fmla="*/ 42 w 198"/>
                <a:gd name="T21" fmla="*/ 77 h 171"/>
                <a:gd name="T22" fmla="*/ 99 w 198"/>
                <a:gd name="T23" fmla="*/ 171 h 171"/>
                <a:gd name="T24" fmla="*/ 157 w 198"/>
                <a:gd name="T25" fmla="*/ 77 h 171"/>
                <a:gd name="T26" fmla="*/ 157 w 198"/>
                <a:gd name="T27" fmla="*/ 170 h 171"/>
                <a:gd name="T28" fmla="*/ 198 w 198"/>
                <a:gd name="T29" fmla="*/ 170 h 171"/>
                <a:gd name="T30" fmla="*/ 198 w 198"/>
                <a:gd name="T31" fmla="*/ 0 h 171"/>
                <a:gd name="T32" fmla="*/ 157 w 198"/>
                <a:gd name="T3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171">
                  <a:moveTo>
                    <a:pt x="157" y="0"/>
                  </a:moveTo>
                  <a:lnTo>
                    <a:pt x="157" y="0"/>
                  </a:lnTo>
                  <a:lnTo>
                    <a:pt x="157" y="0"/>
                  </a:lnTo>
                  <a:lnTo>
                    <a:pt x="99" y="9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70"/>
                  </a:lnTo>
                  <a:lnTo>
                    <a:pt x="42" y="170"/>
                  </a:lnTo>
                  <a:lnTo>
                    <a:pt x="42" y="77"/>
                  </a:lnTo>
                  <a:lnTo>
                    <a:pt x="99" y="171"/>
                  </a:lnTo>
                  <a:lnTo>
                    <a:pt x="157" y="77"/>
                  </a:lnTo>
                  <a:lnTo>
                    <a:pt x="157" y="170"/>
                  </a:lnTo>
                  <a:lnTo>
                    <a:pt x="198" y="170"/>
                  </a:lnTo>
                  <a:lnTo>
                    <a:pt x="198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189" y="4186"/>
              <a:ext cx="41" cy="41"/>
            </a:xfrm>
            <a:custGeom>
              <a:avLst/>
              <a:gdLst>
                <a:gd name="T0" fmla="*/ 0 w 43"/>
                <a:gd name="T1" fmla="*/ 21 h 43"/>
                <a:gd name="T2" fmla="*/ 0 w 43"/>
                <a:gd name="T3" fmla="*/ 21 h 43"/>
                <a:gd name="T4" fmla="*/ 22 w 43"/>
                <a:gd name="T5" fmla="*/ 0 h 43"/>
                <a:gd name="T6" fmla="*/ 43 w 43"/>
                <a:gd name="T7" fmla="*/ 21 h 43"/>
                <a:gd name="T8" fmla="*/ 43 w 43"/>
                <a:gd name="T9" fmla="*/ 21 h 43"/>
                <a:gd name="T10" fmla="*/ 22 w 43"/>
                <a:gd name="T11" fmla="*/ 43 h 43"/>
                <a:gd name="T12" fmla="*/ 0 w 43"/>
                <a:gd name="T13" fmla="*/ 21 h 43"/>
                <a:gd name="T14" fmla="*/ 40 w 43"/>
                <a:gd name="T15" fmla="*/ 21 h 43"/>
                <a:gd name="T16" fmla="*/ 40 w 43"/>
                <a:gd name="T17" fmla="*/ 21 h 43"/>
                <a:gd name="T18" fmla="*/ 22 w 43"/>
                <a:gd name="T19" fmla="*/ 2 h 43"/>
                <a:gd name="T20" fmla="*/ 3 w 43"/>
                <a:gd name="T21" fmla="*/ 21 h 43"/>
                <a:gd name="T22" fmla="*/ 3 w 43"/>
                <a:gd name="T23" fmla="*/ 21 h 43"/>
                <a:gd name="T24" fmla="*/ 22 w 43"/>
                <a:gd name="T25" fmla="*/ 40 h 43"/>
                <a:gd name="T26" fmla="*/ 40 w 43"/>
                <a:gd name="T27" fmla="*/ 21 h 43"/>
                <a:gd name="T28" fmla="*/ 13 w 43"/>
                <a:gd name="T29" fmla="*/ 10 h 43"/>
                <a:gd name="T30" fmla="*/ 23 w 43"/>
                <a:gd name="T31" fmla="*/ 10 h 43"/>
                <a:gd name="T32" fmla="*/ 32 w 43"/>
                <a:gd name="T33" fmla="*/ 17 h 43"/>
                <a:gd name="T34" fmla="*/ 27 w 43"/>
                <a:gd name="T35" fmla="*/ 24 h 43"/>
                <a:gd name="T36" fmla="*/ 33 w 43"/>
                <a:gd name="T37" fmla="*/ 32 h 43"/>
                <a:gd name="T38" fmla="*/ 26 w 43"/>
                <a:gd name="T39" fmla="*/ 32 h 43"/>
                <a:gd name="T40" fmla="*/ 22 w 43"/>
                <a:gd name="T41" fmla="*/ 25 h 43"/>
                <a:gd name="T42" fmla="*/ 18 w 43"/>
                <a:gd name="T43" fmla="*/ 25 h 43"/>
                <a:gd name="T44" fmla="*/ 18 w 43"/>
                <a:gd name="T45" fmla="*/ 32 h 43"/>
                <a:gd name="T46" fmla="*/ 13 w 43"/>
                <a:gd name="T47" fmla="*/ 32 h 43"/>
                <a:gd name="T48" fmla="*/ 13 w 43"/>
                <a:gd name="T49" fmla="*/ 10 h 43"/>
                <a:gd name="T50" fmla="*/ 23 w 43"/>
                <a:gd name="T51" fmla="*/ 21 h 43"/>
                <a:gd name="T52" fmla="*/ 27 w 43"/>
                <a:gd name="T53" fmla="*/ 18 h 43"/>
                <a:gd name="T54" fmla="*/ 23 w 43"/>
                <a:gd name="T55" fmla="*/ 14 h 43"/>
                <a:gd name="T56" fmla="*/ 18 w 43"/>
                <a:gd name="T57" fmla="*/ 14 h 43"/>
                <a:gd name="T58" fmla="*/ 18 w 43"/>
                <a:gd name="T59" fmla="*/ 21 h 43"/>
                <a:gd name="T60" fmla="*/ 23 w 43"/>
                <a:gd name="T6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43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3"/>
                    <a:pt x="22" y="43"/>
                  </a:cubicBezTo>
                  <a:cubicBezTo>
                    <a:pt x="10" y="43"/>
                    <a:pt x="0" y="33"/>
                    <a:pt x="0" y="21"/>
                  </a:cubicBezTo>
                  <a:close/>
                  <a:moveTo>
                    <a:pt x="40" y="21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40" y="11"/>
                    <a:pt x="32" y="2"/>
                    <a:pt x="22" y="2"/>
                  </a:cubicBezTo>
                  <a:cubicBezTo>
                    <a:pt x="11" y="2"/>
                    <a:pt x="3" y="1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2"/>
                    <a:pt x="11" y="40"/>
                    <a:pt x="22" y="40"/>
                  </a:cubicBezTo>
                  <a:cubicBezTo>
                    <a:pt x="32" y="40"/>
                    <a:pt x="40" y="32"/>
                    <a:pt x="40" y="21"/>
                  </a:cubicBezTo>
                  <a:close/>
                  <a:moveTo>
                    <a:pt x="1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8" y="10"/>
                    <a:pt x="32" y="12"/>
                    <a:pt x="32" y="17"/>
                  </a:cubicBezTo>
                  <a:cubicBezTo>
                    <a:pt x="32" y="21"/>
                    <a:pt x="30" y="23"/>
                    <a:pt x="27" y="2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3" y="10"/>
                  </a:lnTo>
                  <a:close/>
                  <a:moveTo>
                    <a:pt x="23" y="21"/>
                  </a:moveTo>
                  <a:cubicBezTo>
                    <a:pt x="25" y="21"/>
                    <a:pt x="27" y="19"/>
                    <a:pt x="27" y="18"/>
                  </a:cubicBezTo>
                  <a:cubicBezTo>
                    <a:pt x="27" y="16"/>
                    <a:pt x="25" y="14"/>
                    <a:pt x="23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137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E4-9FF2-4BFA-B440-A8665FED46B9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F80E-88FE-4663-A19E-B51F2F8A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E4-9FF2-4BFA-B440-A8665FED46B9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F80E-88FE-4663-A19E-B51F2F8A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11011" y="4546600"/>
            <a:ext cx="8690578" cy="1473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82E4-9FF2-4BFA-B440-A8665FED46B9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F80E-88FE-4663-A19E-B51F2F8A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7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49" r:id="rId3"/>
    <p:sldLayoutId id="2147483650" r:id="rId4"/>
    <p:sldLayoutId id="2147483665" r:id="rId5"/>
    <p:sldLayoutId id="2147483664" r:id="rId6"/>
    <p:sldLayoutId id="2147483651" r:id="rId7"/>
    <p:sldLayoutId id="2147483652" r:id="rId8"/>
    <p:sldLayoutId id="2147483666" r:id="rId9"/>
    <p:sldLayoutId id="2147483668" r:id="rId10"/>
    <p:sldLayoutId id="2147483670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ravelsystems.com/DeemUI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slide" Target="slide3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4.xml"/><Relationship Id="rId6" Type="http://schemas.openxmlformats.org/officeDocument/2006/relationships/slide" Target="slide3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7000">
                <a:schemeClr val="tx1">
                  <a:alpha val="6500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business. No trip. 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10982" y="3213100"/>
            <a:ext cx="10481018" cy="1117600"/>
            <a:chOff x="1710982" y="3213100"/>
            <a:chExt cx="10481018" cy="1117600"/>
          </a:xfrm>
        </p:grpSpPr>
        <p:grpSp>
          <p:nvGrpSpPr>
            <p:cNvPr id="14" name="Group 13"/>
            <p:cNvGrpSpPr/>
            <p:nvPr/>
          </p:nvGrpSpPr>
          <p:grpSpPr>
            <a:xfrm>
              <a:off x="1710982" y="3443875"/>
              <a:ext cx="3080050" cy="886825"/>
              <a:chOff x="4557713" y="-1216025"/>
              <a:chExt cx="3076576" cy="885825"/>
            </a:xfrm>
            <a:solidFill>
              <a:schemeClr val="bg1"/>
            </a:solidFill>
          </p:grpSpPr>
          <p:sp>
            <p:nvSpPr>
              <p:cNvPr id="9" name="Freeform 5"/>
              <p:cNvSpPr>
                <a:spLocks noEditPoints="1"/>
              </p:cNvSpPr>
              <p:nvPr/>
            </p:nvSpPr>
            <p:spPr bwMode="auto">
              <a:xfrm>
                <a:off x="4557713" y="-1009650"/>
                <a:ext cx="665163" cy="676275"/>
              </a:xfrm>
              <a:custGeom>
                <a:avLst/>
                <a:gdLst>
                  <a:gd name="T0" fmla="*/ 145 w 177"/>
                  <a:gd name="T1" fmla="*/ 0 h 178"/>
                  <a:gd name="T2" fmla="*/ 0 w 177"/>
                  <a:gd name="T3" fmla="*/ 0 h 178"/>
                  <a:gd name="T4" fmla="*/ 0 w 177"/>
                  <a:gd name="T5" fmla="*/ 178 h 178"/>
                  <a:gd name="T6" fmla="*/ 145 w 177"/>
                  <a:gd name="T7" fmla="*/ 178 h 178"/>
                  <a:gd name="T8" fmla="*/ 177 w 177"/>
                  <a:gd name="T9" fmla="*/ 146 h 178"/>
                  <a:gd name="T10" fmla="*/ 177 w 177"/>
                  <a:gd name="T11" fmla="*/ 32 h 178"/>
                  <a:gd name="T12" fmla="*/ 145 w 177"/>
                  <a:gd name="T13" fmla="*/ 0 h 178"/>
                  <a:gd name="T14" fmla="*/ 133 w 177"/>
                  <a:gd name="T15" fmla="*/ 136 h 178"/>
                  <a:gd name="T16" fmla="*/ 44 w 177"/>
                  <a:gd name="T17" fmla="*/ 136 h 178"/>
                  <a:gd name="T18" fmla="*/ 44 w 177"/>
                  <a:gd name="T19" fmla="*/ 42 h 178"/>
                  <a:gd name="T20" fmla="*/ 133 w 177"/>
                  <a:gd name="T21" fmla="*/ 42 h 178"/>
                  <a:gd name="T22" fmla="*/ 133 w 177"/>
                  <a:gd name="T23" fmla="*/ 13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178">
                    <a:moveTo>
                      <a:pt x="1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63" y="178"/>
                      <a:pt x="177" y="163"/>
                      <a:pt x="177" y="146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15"/>
                      <a:pt x="163" y="0"/>
                      <a:pt x="145" y="0"/>
                    </a:cubicBezTo>
                    <a:moveTo>
                      <a:pt x="133" y="136"/>
                    </a:moveTo>
                    <a:cubicBezTo>
                      <a:pt x="44" y="136"/>
                      <a:pt x="44" y="136"/>
                      <a:pt x="44" y="136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133" y="42"/>
                      <a:pt x="133" y="42"/>
                      <a:pt x="133" y="42"/>
                    </a:cubicBezTo>
                    <a:lnTo>
                      <a:pt x="133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5310188" y="-1216025"/>
                <a:ext cx="574675" cy="882650"/>
              </a:xfrm>
              <a:custGeom>
                <a:avLst/>
                <a:gdLst>
                  <a:gd name="T0" fmla="*/ 0 w 362"/>
                  <a:gd name="T1" fmla="*/ 556 h 556"/>
                  <a:gd name="T2" fmla="*/ 362 w 362"/>
                  <a:gd name="T3" fmla="*/ 424 h 556"/>
                  <a:gd name="T4" fmla="*/ 362 w 362"/>
                  <a:gd name="T5" fmla="*/ 323 h 556"/>
                  <a:gd name="T6" fmla="*/ 102 w 362"/>
                  <a:gd name="T7" fmla="*/ 422 h 556"/>
                  <a:gd name="T8" fmla="*/ 102 w 362"/>
                  <a:gd name="T9" fmla="*/ 359 h 556"/>
                  <a:gd name="T10" fmla="*/ 362 w 362"/>
                  <a:gd name="T11" fmla="*/ 261 h 556"/>
                  <a:gd name="T12" fmla="*/ 362 w 362"/>
                  <a:gd name="T13" fmla="*/ 163 h 556"/>
                  <a:gd name="T14" fmla="*/ 102 w 362"/>
                  <a:gd name="T15" fmla="*/ 261 h 556"/>
                  <a:gd name="T16" fmla="*/ 102 w 362"/>
                  <a:gd name="T17" fmla="*/ 197 h 556"/>
                  <a:gd name="T18" fmla="*/ 362 w 362"/>
                  <a:gd name="T19" fmla="*/ 99 h 556"/>
                  <a:gd name="T20" fmla="*/ 362 w 362"/>
                  <a:gd name="T21" fmla="*/ 0 h 556"/>
                  <a:gd name="T22" fmla="*/ 0 w 362"/>
                  <a:gd name="T23" fmla="*/ 130 h 556"/>
                  <a:gd name="T24" fmla="*/ 0 w 362"/>
                  <a:gd name="T2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2" h="556">
                    <a:moveTo>
                      <a:pt x="0" y="556"/>
                    </a:moveTo>
                    <a:lnTo>
                      <a:pt x="362" y="424"/>
                    </a:lnTo>
                    <a:lnTo>
                      <a:pt x="362" y="323"/>
                    </a:lnTo>
                    <a:lnTo>
                      <a:pt x="102" y="422"/>
                    </a:lnTo>
                    <a:lnTo>
                      <a:pt x="102" y="359"/>
                    </a:lnTo>
                    <a:lnTo>
                      <a:pt x="362" y="261"/>
                    </a:lnTo>
                    <a:lnTo>
                      <a:pt x="362" y="163"/>
                    </a:lnTo>
                    <a:lnTo>
                      <a:pt x="102" y="261"/>
                    </a:lnTo>
                    <a:lnTo>
                      <a:pt x="102" y="197"/>
                    </a:lnTo>
                    <a:lnTo>
                      <a:pt x="362" y="99"/>
                    </a:lnTo>
                    <a:lnTo>
                      <a:pt x="362" y="0"/>
                    </a:lnTo>
                    <a:lnTo>
                      <a:pt x="0" y="130"/>
                    </a:lnTo>
                    <a:lnTo>
                      <a:pt x="0" y="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975351" y="-1216025"/>
                <a:ext cx="576263" cy="882650"/>
              </a:xfrm>
              <a:custGeom>
                <a:avLst/>
                <a:gdLst>
                  <a:gd name="T0" fmla="*/ 363 w 363"/>
                  <a:gd name="T1" fmla="*/ 556 h 556"/>
                  <a:gd name="T2" fmla="*/ 0 w 363"/>
                  <a:gd name="T3" fmla="*/ 424 h 556"/>
                  <a:gd name="T4" fmla="*/ 0 w 363"/>
                  <a:gd name="T5" fmla="*/ 323 h 556"/>
                  <a:gd name="T6" fmla="*/ 261 w 363"/>
                  <a:gd name="T7" fmla="*/ 422 h 556"/>
                  <a:gd name="T8" fmla="*/ 261 w 363"/>
                  <a:gd name="T9" fmla="*/ 359 h 556"/>
                  <a:gd name="T10" fmla="*/ 0 w 363"/>
                  <a:gd name="T11" fmla="*/ 261 h 556"/>
                  <a:gd name="T12" fmla="*/ 0 w 363"/>
                  <a:gd name="T13" fmla="*/ 163 h 556"/>
                  <a:gd name="T14" fmla="*/ 261 w 363"/>
                  <a:gd name="T15" fmla="*/ 261 h 556"/>
                  <a:gd name="T16" fmla="*/ 261 w 363"/>
                  <a:gd name="T17" fmla="*/ 197 h 556"/>
                  <a:gd name="T18" fmla="*/ 0 w 363"/>
                  <a:gd name="T19" fmla="*/ 99 h 556"/>
                  <a:gd name="T20" fmla="*/ 0 w 363"/>
                  <a:gd name="T21" fmla="*/ 0 h 556"/>
                  <a:gd name="T22" fmla="*/ 363 w 363"/>
                  <a:gd name="T23" fmla="*/ 130 h 556"/>
                  <a:gd name="T24" fmla="*/ 363 w 363"/>
                  <a:gd name="T2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3" h="556">
                    <a:moveTo>
                      <a:pt x="363" y="556"/>
                    </a:moveTo>
                    <a:lnTo>
                      <a:pt x="0" y="424"/>
                    </a:lnTo>
                    <a:lnTo>
                      <a:pt x="0" y="323"/>
                    </a:lnTo>
                    <a:lnTo>
                      <a:pt x="261" y="422"/>
                    </a:lnTo>
                    <a:lnTo>
                      <a:pt x="261" y="359"/>
                    </a:lnTo>
                    <a:lnTo>
                      <a:pt x="0" y="261"/>
                    </a:lnTo>
                    <a:lnTo>
                      <a:pt x="0" y="163"/>
                    </a:lnTo>
                    <a:lnTo>
                      <a:pt x="261" y="261"/>
                    </a:lnTo>
                    <a:lnTo>
                      <a:pt x="261" y="197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363" y="130"/>
                    </a:lnTo>
                    <a:lnTo>
                      <a:pt x="363" y="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6637338" y="-1009650"/>
                <a:ext cx="779463" cy="676275"/>
              </a:xfrm>
              <a:custGeom>
                <a:avLst/>
                <a:gdLst>
                  <a:gd name="T0" fmla="*/ 389 w 491"/>
                  <a:gd name="T1" fmla="*/ 0 h 426"/>
                  <a:gd name="T2" fmla="*/ 389 w 491"/>
                  <a:gd name="T3" fmla="*/ 0 h 426"/>
                  <a:gd name="T4" fmla="*/ 389 w 491"/>
                  <a:gd name="T5" fmla="*/ 0 h 426"/>
                  <a:gd name="T6" fmla="*/ 247 w 491"/>
                  <a:gd name="T7" fmla="*/ 234 h 426"/>
                  <a:gd name="T8" fmla="*/ 105 w 491"/>
                  <a:gd name="T9" fmla="*/ 0 h 426"/>
                  <a:gd name="T10" fmla="*/ 105 w 491"/>
                  <a:gd name="T11" fmla="*/ 0 h 426"/>
                  <a:gd name="T12" fmla="*/ 105 w 491"/>
                  <a:gd name="T13" fmla="*/ 0 h 426"/>
                  <a:gd name="T14" fmla="*/ 0 w 491"/>
                  <a:gd name="T15" fmla="*/ 0 h 426"/>
                  <a:gd name="T16" fmla="*/ 0 w 491"/>
                  <a:gd name="T17" fmla="*/ 423 h 426"/>
                  <a:gd name="T18" fmla="*/ 105 w 491"/>
                  <a:gd name="T19" fmla="*/ 423 h 426"/>
                  <a:gd name="T20" fmla="*/ 105 w 491"/>
                  <a:gd name="T21" fmla="*/ 191 h 426"/>
                  <a:gd name="T22" fmla="*/ 247 w 491"/>
                  <a:gd name="T23" fmla="*/ 426 h 426"/>
                  <a:gd name="T24" fmla="*/ 389 w 491"/>
                  <a:gd name="T25" fmla="*/ 191 h 426"/>
                  <a:gd name="T26" fmla="*/ 389 w 491"/>
                  <a:gd name="T27" fmla="*/ 423 h 426"/>
                  <a:gd name="T28" fmla="*/ 491 w 491"/>
                  <a:gd name="T29" fmla="*/ 423 h 426"/>
                  <a:gd name="T30" fmla="*/ 491 w 491"/>
                  <a:gd name="T31" fmla="*/ 0 h 426"/>
                  <a:gd name="T32" fmla="*/ 389 w 491"/>
                  <a:gd name="T33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1" h="426">
                    <a:moveTo>
                      <a:pt x="389" y="0"/>
                    </a:moveTo>
                    <a:lnTo>
                      <a:pt x="389" y="0"/>
                    </a:lnTo>
                    <a:lnTo>
                      <a:pt x="389" y="0"/>
                    </a:lnTo>
                    <a:lnTo>
                      <a:pt x="247" y="234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0" y="0"/>
                    </a:lnTo>
                    <a:lnTo>
                      <a:pt x="0" y="423"/>
                    </a:lnTo>
                    <a:lnTo>
                      <a:pt x="105" y="423"/>
                    </a:lnTo>
                    <a:lnTo>
                      <a:pt x="105" y="191"/>
                    </a:lnTo>
                    <a:lnTo>
                      <a:pt x="247" y="426"/>
                    </a:lnTo>
                    <a:lnTo>
                      <a:pt x="389" y="191"/>
                    </a:lnTo>
                    <a:lnTo>
                      <a:pt x="389" y="423"/>
                    </a:lnTo>
                    <a:lnTo>
                      <a:pt x="491" y="423"/>
                    </a:lnTo>
                    <a:lnTo>
                      <a:pt x="491" y="0"/>
                    </a:lnTo>
                    <a:lnTo>
                      <a:pt x="3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7473951" y="-493713"/>
                <a:ext cx="160338" cy="163513"/>
              </a:xfrm>
              <a:custGeom>
                <a:avLst/>
                <a:gdLst>
                  <a:gd name="T0" fmla="*/ 0 w 43"/>
                  <a:gd name="T1" fmla="*/ 21 h 43"/>
                  <a:gd name="T2" fmla="*/ 0 w 43"/>
                  <a:gd name="T3" fmla="*/ 21 h 43"/>
                  <a:gd name="T4" fmla="*/ 22 w 43"/>
                  <a:gd name="T5" fmla="*/ 0 h 43"/>
                  <a:gd name="T6" fmla="*/ 43 w 43"/>
                  <a:gd name="T7" fmla="*/ 21 h 43"/>
                  <a:gd name="T8" fmla="*/ 43 w 43"/>
                  <a:gd name="T9" fmla="*/ 21 h 43"/>
                  <a:gd name="T10" fmla="*/ 22 w 43"/>
                  <a:gd name="T11" fmla="*/ 43 h 43"/>
                  <a:gd name="T12" fmla="*/ 0 w 43"/>
                  <a:gd name="T13" fmla="*/ 21 h 43"/>
                  <a:gd name="T14" fmla="*/ 40 w 43"/>
                  <a:gd name="T15" fmla="*/ 21 h 43"/>
                  <a:gd name="T16" fmla="*/ 40 w 43"/>
                  <a:gd name="T17" fmla="*/ 21 h 43"/>
                  <a:gd name="T18" fmla="*/ 22 w 43"/>
                  <a:gd name="T19" fmla="*/ 2 h 43"/>
                  <a:gd name="T20" fmla="*/ 3 w 43"/>
                  <a:gd name="T21" fmla="*/ 21 h 43"/>
                  <a:gd name="T22" fmla="*/ 3 w 43"/>
                  <a:gd name="T23" fmla="*/ 21 h 43"/>
                  <a:gd name="T24" fmla="*/ 22 w 43"/>
                  <a:gd name="T25" fmla="*/ 40 h 43"/>
                  <a:gd name="T26" fmla="*/ 40 w 43"/>
                  <a:gd name="T27" fmla="*/ 21 h 43"/>
                  <a:gd name="T28" fmla="*/ 13 w 43"/>
                  <a:gd name="T29" fmla="*/ 10 h 43"/>
                  <a:gd name="T30" fmla="*/ 23 w 43"/>
                  <a:gd name="T31" fmla="*/ 10 h 43"/>
                  <a:gd name="T32" fmla="*/ 32 w 43"/>
                  <a:gd name="T33" fmla="*/ 17 h 43"/>
                  <a:gd name="T34" fmla="*/ 27 w 43"/>
                  <a:gd name="T35" fmla="*/ 24 h 43"/>
                  <a:gd name="T36" fmla="*/ 33 w 43"/>
                  <a:gd name="T37" fmla="*/ 32 h 43"/>
                  <a:gd name="T38" fmla="*/ 26 w 43"/>
                  <a:gd name="T39" fmla="*/ 32 h 43"/>
                  <a:gd name="T40" fmla="*/ 22 w 43"/>
                  <a:gd name="T41" fmla="*/ 25 h 43"/>
                  <a:gd name="T42" fmla="*/ 18 w 43"/>
                  <a:gd name="T43" fmla="*/ 25 h 43"/>
                  <a:gd name="T44" fmla="*/ 18 w 43"/>
                  <a:gd name="T45" fmla="*/ 32 h 43"/>
                  <a:gd name="T46" fmla="*/ 13 w 43"/>
                  <a:gd name="T47" fmla="*/ 32 h 43"/>
                  <a:gd name="T48" fmla="*/ 13 w 43"/>
                  <a:gd name="T49" fmla="*/ 10 h 43"/>
                  <a:gd name="T50" fmla="*/ 23 w 43"/>
                  <a:gd name="T51" fmla="*/ 21 h 43"/>
                  <a:gd name="T52" fmla="*/ 27 w 43"/>
                  <a:gd name="T53" fmla="*/ 18 h 43"/>
                  <a:gd name="T54" fmla="*/ 23 w 43"/>
                  <a:gd name="T55" fmla="*/ 14 h 43"/>
                  <a:gd name="T56" fmla="*/ 18 w 43"/>
                  <a:gd name="T57" fmla="*/ 14 h 43"/>
                  <a:gd name="T58" fmla="*/ 18 w 43"/>
                  <a:gd name="T59" fmla="*/ 21 h 43"/>
                  <a:gd name="T60" fmla="*/ 23 w 43"/>
                  <a:gd name="T61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43"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33"/>
                      <a:pt x="33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moveTo>
                      <a:pt x="40" y="21"/>
                    </a:move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11"/>
                      <a:pt x="32" y="2"/>
                      <a:pt x="22" y="2"/>
                    </a:cubicBezTo>
                    <a:cubicBezTo>
                      <a:pt x="11" y="2"/>
                      <a:pt x="3" y="1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1"/>
                    </a:cubicBezTo>
                    <a:moveTo>
                      <a:pt x="13" y="10"/>
                    </a:moveTo>
                    <a:cubicBezTo>
                      <a:pt x="23" y="10"/>
                      <a:pt x="23" y="10"/>
                      <a:pt x="23" y="10"/>
                    </a:cubicBezTo>
                    <a:cubicBezTo>
                      <a:pt x="28" y="10"/>
                      <a:pt x="32" y="12"/>
                      <a:pt x="32" y="17"/>
                    </a:cubicBezTo>
                    <a:cubicBezTo>
                      <a:pt x="32" y="21"/>
                      <a:pt x="30" y="23"/>
                      <a:pt x="27" y="24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3" y="32"/>
                      <a:pt x="13" y="32"/>
                      <a:pt x="13" y="32"/>
                    </a:cubicBezTo>
                    <a:lnTo>
                      <a:pt x="13" y="10"/>
                    </a:lnTo>
                    <a:close/>
                    <a:moveTo>
                      <a:pt x="23" y="21"/>
                    </a:moveTo>
                    <a:cubicBezTo>
                      <a:pt x="25" y="21"/>
                      <a:pt x="27" y="19"/>
                      <a:pt x="27" y="18"/>
                    </a:cubicBezTo>
                    <a:cubicBezTo>
                      <a:pt x="27" y="16"/>
                      <a:pt x="25" y="14"/>
                      <a:pt x="23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3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017669" y="3213100"/>
              <a:ext cx="7174331" cy="1114421"/>
              <a:chOff x="2630488" y="-1473200"/>
              <a:chExt cx="5743575" cy="892175"/>
            </a:xfrm>
            <a:gradFill flip="none" rotWithShape="1">
              <a:gsLst>
                <a:gs pos="0">
                  <a:schemeClr val="bg1">
                    <a:alpha val="0"/>
                  </a:schemeClr>
                </a:gs>
                <a:gs pos="29000">
                  <a:schemeClr val="bg1">
                    <a:alpha val="5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grpSpPr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2630488" y="-1473200"/>
                <a:ext cx="5743575" cy="463550"/>
              </a:xfrm>
              <a:custGeom>
                <a:avLst/>
                <a:gdLst>
                  <a:gd name="T0" fmla="*/ 3098 w 3618"/>
                  <a:gd name="T1" fmla="*/ 223 h 292"/>
                  <a:gd name="T2" fmla="*/ 0 w 3618"/>
                  <a:gd name="T3" fmla="*/ 223 h 292"/>
                  <a:gd name="T4" fmla="*/ 0 w 3618"/>
                  <a:gd name="T5" fmla="*/ 292 h 292"/>
                  <a:gd name="T6" fmla="*/ 3098 w 3618"/>
                  <a:gd name="T7" fmla="*/ 292 h 292"/>
                  <a:gd name="T8" fmla="*/ 3618 w 3618"/>
                  <a:gd name="T9" fmla="*/ 70 h 292"/>
                  <a:gd name="T10" fmla="*/ 3618 w 3618"/>
                  <a:gd name="T11" fmla="*/ 0 h 292"/>
                  <a:gd name="T12" fmla="*/ 3098 w 3618"/>
                  <a:gd name="T13" fmla="*/ 22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18" h="292">
                    <a:moveTo>
                      <a:pt x="3098" y="223"/>
                    </a:moveTo>
                    <a:lnTo>
                      <a:pt x="0" y="223"/>
                    </a:lnTo>
                    <a:lnTo>
                      <a:pt x="0" y="292"/>
                    </a:lnTo>
                    <a:lnTo>
                      <a:pt x="3098" y="292"/>
                    </a:lnTo>
                    <a:lnTo>
                      <a:pt x="3618" y="70"/>
                    </a:lnTo>
                    <a:lnTo>
                      <a:pt x="3618" y="0"/>
                    </a:lnTo>
                    <a:lnTo>
                      <a:pt x="3098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2630488" y="-1260475"/>
                <a:ext cx="5743575" cy="463550"/>
              </a:xfrm>
              <a:custGeom>
                <a:avLst/>
                <a:gdLst>
                  <a:gd name="T0" fmla="*/ 3098 w 3618"/>
                  <a:gd name="T1" fmla="*/ 225 h 292"/>
                  <a:gd name="T2" fmla="*/ 0 w 3618"/>
                  <a:gd name="T3" fmla="*/ 225 h 292"/>
                  <a:gd name="T4" fmla="*/ 0 w 3618"/>
                  <a:gd name="T5" fmla="*/ 292 h 292"/>
                  <a:gd name="T6" fmla="*/ 3098 w 3618"/>
                  <a:gd name="T7" fmla="*/ 292 h 292"/>
                  <a:gd name="T8" fmla="*/ 3618 w 3618"/>
                  <a:gd name="T9" fmla="*/ 69 h 292"/>
                  <a:gd name="T10" fmla="*/ 3618 w 3618"/>
                  <a:gd name="T11" fmla="*/ 0 h 292"/>
                  <a:gd name="T12" fmla="*/ 3098 w 3618"/>
                  <a:gd name="T13" fmla="*/ 22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18" h="292">
                    <a:moveTo>
                      <a:pt x="3098" y="225"/>
                    </a:moveTo>
                    <a:lnTo>
                      <a:pt x="0" y="225"/>
                    </a:lnTo>
                    <a:lnTo>
                      <a:pt x="0" y="292"/>
                    </a:lnTo>
                    <a:lnTo>
                      <a:pt x="3098" y="292"/>
                    </a:lnTo>
                    <a:lnTo>
                      <a:pt x="3618" y="69"/>
                    </a:lnTo>
                    <a:lnTo>
                      <a:pt x="3618" y="0"/>
                    </a:lnTo>
                    <a:lnTo>
                      <a:pt x="3098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630488" y="-1044575"/>
                <a:ext cx="5743575" cy="463550"/>
              </a:xfrm>
              <a:custGeom>
                <a:avLst/>
                <a:gdLst>
                  <a:gd name="T0" fmla="*/ 3098 w 3618"/>
                  <a:gd name="T1" fmla="*/ 223 h 292"/>
                  <a:gd name="T2" fmla="*/ 0 w 3618"/>
                  <a:gd name="T3" fmla="*/ 223 h 292"/>
                  <a:gd name="T4" fmla="*/ 0 w 3618"/>
                  <a:gd name="T5" fmla="*/ 292 h 292"/>
                  <a:gd name="T6" fmla="*/ 3098 w 3618"/>
                  <a:gd name="T7" fmla="*/ 292 h 292"/>
                  <a:gd name="T8" fmla="*/ 3618 w 3618"/>
                  <a:gd name="T9" fmla="*/ 70 h 292"/>
                  <a:gd name="T10" fmla="*/ 3618 w 3618"/>
                  <a:gd name="T11" fmla="*/ 0 h 292"/>
                  <a:gd name="T12" fmla="*/ 3098 w 3618"/>
                  <a:gd name="T13" fmla="*/ 22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18" h="292">
                    <a:moveTo>
                      <a:pt x="3098" y="223"/>
                    </a:moveTo>
                    <a:lnTo>
                      <a:pt x="0" y="223"/>
                    </a:lnTo>
                    <a:lnTo>
                      <a:pt x="0" y="292"/>
                    </a:lnTo>
                    <a:lnTo>
                      <a:pt x="3098" y="292"/>
                    </a:lnTo>
                    <a:lnTo>
                      <a:pt x="3618" y="70"/>
                    </a:lnTo>
                    <a:lnTo>
                      <a:pt x="3618" y="0"/>
                    </a:lnTo>
                    <a:lnTo>
                      <a:pt x="3098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893712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87057" y="-29494"/>
            <a:ext cx="9681906" cy="6896100"/>
          </a:xfrm>
          <a:custGeom>
            <a:avLst/>
            <a:gdLst>
              <a:gd name="connsiteX0" fmla="*/ 3600450 w 6997700"/>
              <a:gd name="connsiteY0" fmla="*/ 0 h 6858001"/>
              <a:gd name="connsiteX1" fmla="*/ 5736167 w 6997700"/>
              <a:gd name="connsiteY1" fmla="*/ 0 h 6858001"/>
              <a:gd name="connsiteX2" fmla="*/ 6997700 w 6997700"/>
              <a:gd name="connsiteY2" fmla="*/ 3445934 h 6858001"/>
              <a:gd name="connsiteX3" fmla="*/ 5736167 w 6997700"/>
              <a:gd name="connsiteY3" fmla="*/ 6858001 h 6858001"/>
              <a:gd name="connsiteX4" fmla="*/ 4076700 w 6997700"/>
              <a:gd name="connsiteY4" fmla="*/ 6858001 h 6858001"/>
              <a:gd name="connsiteX5" fmla="*/ 3600450 w 6997700"/>
              <a:gd name="connsiteY5" fmla="*/ 6858001 h 6858001"/>
              <a:gd name="connsiteX6" fmla="*/ 0 w 6997700"/>
              <a:gd name="connsiteY6" fmla="*/ 6858001 h 6858001"/>
              <a:gd name="connsiteX7" fmla="*/ 0 w 6997700"/>
              <a:gd name="connsiteY7" fmla="*/ 1 h 6858001"/>
              <a:gd name="connsiteX8" fmla="*/ 3600450 w 6997700"/>
              <a:gd name="connsiteY8" fmla="*/ 1 h 6858001"/>
              <a:gd name="connsiteX0" fmla="*/ 6284656 w 9681906"/>
              <a:gd name="connsiteY0" fmla="*/ 29496 h 6887497"/>
              <a:gd name="connsiteX1" fmla="*/ 8420373 w 9681906"/>
              <a:gd name="connsiteY1" fmla="*/ 29496 h 6887497"/>
              <a:gd name="connsiteX2" fmla="*/ 9681906 w 9681906"/>
              <a:gd name="connsiteY2" fmla="*/ 3475430 h 6887497"/>
              <a:gd name="connsiteX3" fmla="*/ 8420373 w 9681906"/>
              <a:gd name="connsiteY3" fmla="*/ 6887497 h 6887497"/>
              <a:gd name="connsiteX4" fmla="*/ 6760906 w 9681906"/>
              <a:gd name="connsiteY4" fmla="*/ 6887497 h 6887497"/>
              <a:gd name="connsiteX5" fmla="*/ 6284656 w 9681906"/>
              <a:gd name="connsiteY5" fmla="*/ 6887497 h 6887497"/>
              <a:gd name="connsiteX6" fmla="*/ 2684206 w 9681906"/>
              <a:gd name="connsiteY6" fmla="*/ 6887497 h 6887497"/>
              <a:gd name="connsiteX7" fmla="*/ 0 w 9681906"/>
              <a:gd name="connsiteY7" fmla="*/ 0 h 6887497"/>
              <a:gd name="connsiteX8" fmla="*/ 6284656 w 9681906"/>
              <a:gd name="connsiteY8" fmla="*/ 29497 h 6887497"/>
              <a:gd name="connsiteX9" fmla="*/ 6284656 w 9681906"/>
              <a:gd name="connsiteY9" fmla="*/ 29496 h 6887497"/>
              <a:gd name="connsiteX0" fmla="*/ 6284656 w 9681906"/>
              <a:gd name="connsiteY0" fmla="*/ 29496 h 6887497"/>
              <a:gd name="connsiteX1" fmla="*/ 8420373 w 9681906"/>
              <a:gd name="connsiteY1" fmla="*/ 29496 h 6887497"/>
              <a:gd name="connsiteX2" fmla="*/ 9681906 w 9681906"/>
              <a:gd name="connsiteY2" fmla="*/ 3475430 h 6887497"/>
              <a:gd name="connsiteX3" fmla="*/ 8420373 w 9681906"/>
              <a:gd name="connsiteY3" fmla="*/ 6887497 h 6887497"/>
              <a:gd name="connsiteX4" fmla="*/ 6760906 w 9681906"/>
              <a:gd name="connsiteY4" fmla="*/ 6887497 h 6887497"/>
              <a:gd name="connsiteX5" fmla="*/ 6284656 w 9681906"/>
              <a:gd name="connsiteY5" fmla="*/ 6887497 h 6887497"/>
              <a:gd name="connsiteX6" fmla="*/ 88490 w 9681906"/>
              <a:gd name="connsiteY6" fmla="*/ 6858000 h 6887497"/>
              <a:gd name="connsiteX7" fmla="*/ 0 w 9681906"/>
              <a:gd name="connsiteY7" fmla="*/ 0 h 6887497"/>
              <a:gd name="connsiteX8" fmla="*/ 6284656 w 9681906"/>
              <a:gd name="connsiteY8" fmla="*/ 29497 h 6887497"/>
              <a:gd name="connsiteX9" fmla="*/ 6284656 w 9681906"/>
              <a:gd name="connsiteY9" fmla="*/ 29496 h 6887497"/>
              <a:gd name="connsiteX0" fmla="*/ 6284656 w 9681906"/>
              <a:gd name="connsiteY0" fmla="*/ 29496 h 6959600"/>
              <a:gd name="connsiteX1" fmla="*/ 8420373 w 9681906"/>
              <a:gd name="connsiteY1" fmla="*/ 29496 h 6959600"/>
              <a:gd name="connsiteX2" fmla="*/ 9681906 w 9681906"/>
              <a:gd name="connsiteY2" fmla="*/ 3475430 h 6959600"/>
              <a:gd name="connsiteX3" fmla="*/ 8420373 w 9681906"/>
              <a:gd name="connsiteY3" fmla="*/ 6887497 h 6959600"/>
              <a:gd name="connsiteX4" fmla="*/ 6760906 w 9681906"/>
              <a:gd name="connsiteY4" fmla="*/ 6887497 h 6959600"/>
              <a:gd name="connsiteX5" fmla="*/ 6284656 w 9681906"/>
              <a:gd name="connsiteY5" fmla="*/ 6887497 h 6959600"/>
              <a:gd name="connsiteX6" fmla="*/ 50390 w 9681906"/>
              <a:gd name="connsiteY6" fmla="*/ 6959600 h 6959600"/>
              <a:gd name="connsiteX7" fmla="*/ 0 w 9681906"/>
              <a:gd name="connsiteY7" fmla="*/ 0 h 6959600"/>
              <a:gd name="connsiteX8" fmla="*/ 6284656 w 9681906"/>
              <a:gd name="connsiteY8" fmla="*/ 29497 h 6959600"/>
              <a:gd name="connsiteX9" fmla="*/ 6284656 w 9681906"/>
              <a:gd name="connsiteY9" fmla="*/ 29496 h 6959600"/>
              <a:gd name="connsiteX0" fmla="*/ 6284656 w 9681906"/>
              <a:gd name="connsiteY0" fmla="*/ 29496 h 6896100"/>
              <a:gd name="connsiteX1" fmla="*/ 8420373 w 9681906"/>
              <a:gd name="connsiteY1" fmla="*/ 29496 h 6896100"/>
              <a:gd name="connsiteX2" fmla="*/ 9681906 w 9681906"/>
              <a:gd name="connsiteY2" fmla="*/ 3475430 h 6896100"/>
              <a:gd name="connsiteX3" fmla="*/ 8420373 w 9681906"/>
              <a:gd name="connsiteY3" fmla="*/ 6887497 h 6896100"/>
              <a:gd name="connsiteX4" fmla="*/ 6760906 w 9681906"/>
              <a:gd name="connsiteY4" fmla="*/ 6887497 h 6896100"/>
              <a:gd name="connsiteX5" fmla="*/ 6284656 w 9681906"/>
              <a:gd name="connsiteY5" fmla="*/ 6887497 h 6896100"/>
              <a:gd name="connsiteX6" fmla="*/ 50390 w 9681906"/>
              <a:gd name="connsiteY6" fmla="*/ 6896100 h 6896100"/>
              <a:gd name="connsiteX7" fmla="*/ 0 w 9681906"/>
              <a:gd name="connsiteY7" fmla="*/ 0 h 6896100"/>
              <a:gd name="connsiteX8" fmla="*/ 6284656 w 9681906"/>
              <a:gd name="connsiteY8" fmla="*/ 29497 h 6896100"/>
              <a:gd name="connsiteX9" fmla="*/ 6284656 w 9681906"/>
              <a:gd name="connsiteY9" fmla="*/ 29496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81906" h="6896100">
                <a:moveTo>
                  <a:pt x="6284656" y="29496"/>
                </a:moveTo>
                <a:lnTo>
                  <a:pt x="8420373" y="29496"/>
                </a:lnTo>
                <a:lnTo>
                  <a:pt x="9681906" y="3475430"/>
                </a:lnTo>
                <a:lnTo>
                  <a:pt x="8420373" y="6887497"/>
                </a:lnTo>
                <a:lnTo>
                  <a:pt x="6760906" y="6887497"/>
                </a:lnTo>
                <a:lnTo>
                  <a:pt x="6284656" y="6887497"/>
                </a:lnTo>
                <a:lnTo>
                  <a:pt x="50390" y="6896100"/>
                </a:lnTo>
                <a:lnTo>
                  <a:pt x="0" y="0"/>
                </a:lnTo>
                <a:lnTo>
                  <a:pt x="6284656" y="29497"/>
                </a:lnTo>
                <a:lnTo>
                  <a:pt x="6284656" y="29496"/>
                </a:lnTo>
                <a:close/>
              </a:path>
            </a:pathLst>
          </a:cu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596797" y="3404435"/>
            <a:ext cx="461408" cy="225351"/>
          </a:xfrm>
          <a:prstGeom prst="triangle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370924" y="2972079"/>
            <a:ext cx="7120182" cy="10900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Domain Level Configurations</a:t>
            </a:r>
          </a:p>
          <a:p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96728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390"/>
            <a:ext cx="3335767" cy="4432151"/>
          </a:xfrm>
        </p:spPr>
        <p:txBody>
          <a:bodyPr>
            <a:noAutofit/>
          </a:bodyPr>
          <a:lstStyle/>
          <a:p>
            <a:r>
              <a:rPr lang="en-US" altLang="x-none" dirty="0"/>
              <a:t>From the Domain Console, drill down to Groups, then Add a New Group</a:t>
            </a:r>
          </a:p>
          <a:p>
            <a:r>
              <a:rPr lang="en-US" altLang="x-none" dirty="0"/>
              <a:t>Type in “Profile Synch” for the group name</a:t>
            </a:r>
          </a:p>
          <a:p>
            <a:r>
              <a:rPr lang="en-US" altLang="x-none" dirty="0"/>
              <a:t>Select “Web Services Rules”</a:t>
            </a:r>
          </a:p>
          <a:p>
            <a:r>
              <a:rPr lang="en-US" altLang="x-none" dirty="0"/>
              <a:t>Group parameters should reflect the appropriate filtering mechanism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/>
          <a:lstStyle/>
          <a:p>
            <a:r>
              <a:rPr lang="en-US" dirty="0"/>
              <a:t>Creating a Profile Synch group within individual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78389A-FB6D-4E1A-BCF1-22E528121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06" y="1849492"/>
            <a:ext cx="6521262" cy="3495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Line 7">
            <a:extLst>
              <a:ext uri="{FF2B5EF4-FFF2-40B4-BE49-F238E27FC236}">
                <a16:creationId xmlns:a16="http://schemas.microsoft.com/office/drawing/2014/main" xmlns="" id="{25911351-F204-466E-BDC2-8ED477F1FB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70664" y="2983746"/>
            <a:ext cx="1998664" cy="1686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962E171-CAF4-425D-8845-90E62C3023A1}"/>
              </a:ext>
            </a:extLst>
          </p:cNvPr>
          <p:cNvSpPr txBox="1">
            <a:spLocks/>
          </p:cNvSpPr>
          <p:nvPr/>
        </p:nvSpPr>
        <p:spPr>
          <a:xfrm>
            <a:off x="838200" y="1021278"/>
            <a:ext cx="10715513" cy="71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dirty="0"/>
              <a:t>Groups ensures that only users meeting set parameters are synched to the GDS 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xmlns="" id="{03FEBFC8-548A-47D3-844F-7939C65A0F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35962" y="3991086"/>
            <a:ext cx="2633366" cy="102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xmlns="" id="{36D8FC09-AF38-49FB-8129-9793A37EA5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21731" y="4667259"/>
            <a:ext cx="1172584" cy="258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5B317E-EC14-40EF-A11F-DCC7935E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15" y="1144863"/>
            <a:ext cx="6792060" cy="2415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/>
          <a:lstStyle/>
          <a:p>
            <a:r>
              <a:rPr lang="en-US" dirty="0"/>
              <a:t>Assign web service subscription to group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25911351-F204-466E-BDC2-8ED477F1FB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1549" y="2710926"/>
            <a:ext cx="5276084" cy="765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01878"/>
            <a:ext cx="10607936" cy="3663930"/>
          </a:xfrm>
        </p:spPr>
        <p:txBody>
          <a:bodyPr>
            <a:noAutofit/>
          </a:bodyPr>
          <a:lstStyle/>
          <a:p>
            <a:r>
              <a:rPr lang="en-US" altLang="x-none" dirty="0"/>
              <a:t>Click on “Rules” tab, then “Web Service Rules</a:t>
            </a:r>
          </a:p>
          <a:p>
            <a:r>
              <a:rPr lang="en-US" altLang="x-none" dirty="0"/>
              <a:t>Under “Profile Pull Web Service” for the Profile Synch group, click on “Add”</a:t>
            </a:r>
          </a:p>
          <a:p>
            <a:r>
              <a:rPr lang="en-US" altLang="x-none" dirty="0"/>
              <a:t>This allows you to assign the web service subscription to the group</a:t>
            </a:r>
          </a:p>
          <a:p>
            <a:r>
              <a:rPr lang="en-US" altLang="x-none" b="1" dirty="0"/>
              <a:t>Note</a:t>
            </a:r>
            <a:r>
              <a:rPr lang="en-US" altLang="x-none" dirty="0"/>
              <a:t>: If multiple maps for same customer are necessary:</a:t>
            </a:r>
          </a:p>
          <a:p>
            <a:pPr lvl="2"/>
            <a:r>
              <a:rPr lang="en-US" altLang="x-none" sz="2000" dirty="0"/>
              <a:t>File a case via the Customer Support Portal to Profile Support</a:t>
            </a:r>
          </a:p>
          <a:p>
            <a:pPr lvl="2"/>
            <a:r>
              <a:rPr lang="en-US" altLang="x-none" sz="2000" dirty="0"/>
              <a:t>DEEM will assist with the setup of multiple web service subscriptions, however the maps will still be processed by Site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1240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/>
          <a:lstStyle/>
          <a:p>
            <a:r>
              <a:rPr lang="en-US" dirty="0"/>
              <a:t>Assign web service subscription to group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03" y="4432150"/>
            <a:ext cx="10607936" cy="1990165"/>
          </a:xfrm>
        </p:spPr>
        <p:txBody>
          <a:bodyPr>
            <a:noAutofit/>
          </a:bodyPr>
          <a:lstStyle/>
          <a:p>
            <a:r>
              <a:rPr lang="en-US" altLang="x-none" dirty="0"/>
              <a:t>Be sure to activate the rule</a:t>
            </a:r>
          </a:p>
          <a:p>
            <a:r>
              <a:rPr lang="en-US" altLang="x-none" dirty="0"/>
              <a:t>Check to Enable Web Services</a:t>
            </a:r>
          </a:p>
          <a:p>
            <a:r>
              <a:rPr lang="en-US" altLang="x-none" dirty="0"/>
              <a:t>Select the Super Domain Web Service Set</a:t>
            </a:r>
          </a:p>
          <a:p>
            <a:pPr lvl="2"/>
            <a:r>
              <a:rPr lang="en-US" altLang="x-none" sz="2000" dirty="0"/>
              <a:t>You will see “(</a:t>
            </a:r>
            <a:r>
              <a:rPr lang="en-US" altLang="x-none" sz="2000" dirty="0" err="1"/>
              <a:t>superdomain</a:t>
            </a:r>
            <a:r>
              <a:rPr lang="en-US" altLang="x-none" sz="2000" dirty="0"/>
              <a:t>)” within the subscription set</a:t>
            </a:r>
          </a:p>
          <a:p>
            <a:pPr lvl="2"/>
            <a:r>
              <a:rPr lang="en-US" altLang="x-none" sz="2000" dirty="0"/>
              <a:t>If no set is present to enable, domain is not included in a Super Domain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06EF8E-E66D-49D8-9B0C-572114806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25" y="1043305"/>
            <a:ext cx="7274297" cy="3390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Line 7">
            <a:extLst>
              <a:ext uri="{FF2B5EF4-FFF2-40B4-BE49-F238E27FC236}">
                <a16:creationId xmlns:a16="http://schemas.microsoft.com/office/drawing/2014/main" xmlns="" id="{25911351-F204-466E-BDC2-8ED477F1FB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4138" y="2244109"/>
            <a:ext cx="4135773" cy="7654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xmlns="" id="{33A6948B-816C-44E6-A9FF-C0EC82CCA5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8821" y="3602738"/>
            <a:ext cx="4135773" cy="7654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xmlns="" id="{9703DE35-1683-4613-BF30-C35A62158E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8113" y="3749930"/>
            <a:ext cx="4135773" cy="7654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87057" y="-29494"/>
            <a:ext cx="9681906" cy="6896100"/>
          </a:xfrm>
          <a:custGeom>
            <a:avLst/>
            <a:gdLst>
              <a:gd name="connsiteX0" fmla="*/ 3600450 w 6997700"/>
              <a:gd name="connsiteY0" fmla="*/ 0 h 6858001"/>
              <a:gd name="connsiteX1" fmla="*/ 5736167 w 6997700"/>
              <a:gd name="connsiteY1" fmla="*/ 0 h 6858001"/>
              <a:gd name="connsiteX2" fmla="*/ 6997700 w 6997700"/>
              <a:gd name="connsiteY2" fmla="*/ 3445934 h 6858001"/>
              <a:gd name="connsiteX3" fmla="*/ 5736167 w 6997700"/>
              <a:gd name="connsiteY3" fmla="*/ 6858001 h 6858001"/>
              <a:gd name="connsiteX4" fmla="*/ 4076700 w 6997700"/>
              <a:gd name="connsiteY4" fmla="*/ 6858001 h 6858001"/>
              <a:gd name="connsiteX5" fmla="*/ 3600450 w 6997700"/>
              <a:gd name="connsiteY5" fmla="*/ 6858001 h 6858001"/>
              <a:gd name="connsiteX6" fmla="*/ 0 w 6997700"/>
              <a:gd name="connsiteY6" fmla="*/ 6858001 h 6858001"/>
              <a:gd name="connsiteX7" fmla="*/ 0 w 6997700"/>
              <a:gd name="connsiteY7" fmla="*/ 1 h 6858001"/>
              <a:gd name="connsiteX8" fmla="*/ 3600450 w 6997700"/>
              <a:gd name="connsiteY8" fmla="*/ 1 h 6858001"/>
              <a:gd name="connsiteX0" fmla="*/ 6284656 w 9681906"/>
              <a:gd name="connsiteY0" fmla="*/ 29496 h 6887497"/>
              <a:gd name="connsiteX1" fmla="*/ 8420373 w 9681906"/>
              <a:gd name="connsiteY1" fmla="*/ 29496 h 6887497"/>
              <a:gd name="connsiteX2" fmla="*/ 9681906 w 9681906"/>
              <a:gd name="connsiteY2" fmla="*/ 3475430 h 6887497"/>
              <a:gd name="connsiteX3" fmla="*/ 8420373 w 9681906"/>
              <a:gd name="connsiteY3" fmla="*/ 6887497 h 6887497"/>
              <a:gd name="connsiteX4" fmla="*/ 6760906 w 9681906"/>
              <a:gd name="connsiteY4" fmla="*/ 6887497 h 6887497"/>
              <a:gd name="connsiteX5" fmla="*/ 6284656 w 9681906"/>
              <a:gd name="connsiteY5" fmla="*/ 6887497 h 6887497"/>
              <a:gd name="connsiteX6" fmla="*/ 2684206 w 9681906"/>
              <a:gd name="connsiteY6" fmla="*/ 6887497 h 6887497"/>
              <a:gd name="connsiteX7" fmla="*/ 0 w 9681906"/>
              <a:gd name="connsiteY7" fmla="*/ 0 h 6887497"/>
              <a:gd name="connsiteX8" fmla="*/ 6284656 w 9681906"/>
              <a:gd name="connsiteY8" fmla="*/ 29497 h 6887497"/>
              <a:gd name="connsiteX9" fmla="*/ 6284656 w 9681906"/>
              <a:gd name="connsiteY9" fmla="*/ 29496 h 6887497"/>
              <a:gd name="connsiteX0" fmla="*/ 6284656 w 9681906"/>
              <a:gd name="connsiteY0" fmla="*/ 29496 h 6887497"/>
              <a:gd name="connsiteX1" fmla="*/ 8420373 w 9681906"/>
              <a:gd name="connsiteY1" fmla="*/ 29496 h 6887497"/>
              <a:gd name="connsiteX2" fmla="*/ 9681906 w 9681906"/>
              <a:gd name="connsiteY2" fmla="*/ 3475430 h 6887497"/>
              <a:gd name="connsiteX3" fmla="*/ 8420373 w 9681906"/>
              <a:gd name="connsiteY3" fmla="*/ 6887497 h 6887497"/>
              <a:gd name="connsiteX4" fmla="*/ 6760906 w 9681906"/>
              <a:gd name="connsiteY4" fmla="*/ 6887497 h 6887497"/>
              <a:gd name="connsiteX5" fmla="*/ 6284656 w 9681906"/>
              <a:gd name="connsiteY5" fmla="*/ 6887497 h 6887497"/>
              <a:gd name="connsiteX6" fmla="*/ 88490 w 9681906"/>
              <a:gd name="connsiteY6" fmla="*/ 6858000 h 6887497"/>
              <a:gd name="connsiteX7" fmla="*/ 0 w 9681906"/>
              <a:gd name="connsiteY7" fmla="*/ 0 h 6887497"/>
              <a:gd name="connsiteX8" fmla="*/ 6284656 w 9681906"/>
              <a:gd name="connsiteY8" fmla="*/ 29497 h 6887497"/>
              <a:gd name="connsiteX9" fmla="*/ 6284656 w 9681906"/>
              <a:gd name="connsiteY9" fmla="*/ 29496 h 6887497"/>
              <a:gd name="connsiteX0" fmla="*/ 6284656 w 9681906"/>
              <a:gd name="connsiteY0" fmla="*/ 29496 h 6959600"/>
              <a:gd name="connsiteX1" fmla="*/ 8420373 w 9681906"/>
              <a:gd name="connsiteY1" fmla="*/ 29496 h 6959600"/>
              <a:gd name="connsiteX2" fmla="*/ 9681906 w 9681906"/>
              <a:gd name="connsiteY2" fmla="*/ 3475430 h 6959600"/>
              <a:gd name="connsiteX3" fmla="*/ 8420373 w 9681906"/>
              <a:gd name="connsiteY3" fmla="*/ 6887497 h 6959600"/>
              <a:gd name="connsiteX4" fmla="*/ 6760906 w 9681906"/>
              <a:gd name="connsiteY4" fmla="*/ 6887497 h 6959600"/>
              <a:gd name="connsiteX5" fmla="*/ 6284656 w 9681906"/>
              <a:gd name="connsiteY5" fmla="*/ 6887497 h 6959600"/>
              <a:gd name="connsiteX6" fmla="*/ 50390 w 9681906"/>
              <a:gd name="connsiteY6" fmla="*/ 6959600 h 6959600"/>
              <a:gd name="connsiteX7" fmla="*/ 0 w 9681906"/>
              <a:gd name="connsiteY7" fmla="*/ 0 h 6959600"/>
              <a:gd name="connsiteX8" fmla="*/ 6284656 w 9681906"/>
              <a:gd name="connsiteY8" fmla="*/ 29497 h 6959600"/>
              <a:gd name="connsiteX9" fmla="*/ 6284656 w 9681906"/>
              <a:gd name="connsiteY9" fmla="*/ 29496 h 6959600"/>
              <a:gd name="connsiteX0" fmla="*/ 6284656 w 9681906"/>
              <a:gd name="connsiteY0" fmla="*/ 29496 h 6896100"/>
              <a:gd name="connsiteX1" fmla="*/ 8420373 w 9681906"/>
              <a:gd name="connsiteY1" fmla="*/ 29496 h 6896100"/>
              <a:gd name="connsiteX2" fmla="*/ 9681906 w 9681906"/>
              <a:gd name="connsiteY2" fmla="*/ 3475430 h 6896100"/>
              <a:gd name="connsiteX3" fmla="*/ 8420373 w 9681906"/>
              <a:gd name="connsiteY3" fmla="*/ 6887497 h 6896100"/>
              <a:gd name="connsiteX4" fmla="*/ 6760906 w 9681906"/>
              <a:gd name="connsiteY4" fmla="*/ 6887497 h 6896100"/>
              <a:gd name="connsiteX5" fmla="*/ 6284656 w 9681906"/>
              <a:gd name="connsiteY5" fmla="*/ 6887497 h 6896100"/>
              <a:gd name="connsiteX6" fmla="*/ 50390 w 9681906"/>
              <a:gd name="connsiteY6" fmla="*/ 6896100 h 6896100"/>
              <a:gd name="connsiteX7" fmla="*/ 0 w 9681906"/>
              <a:gd name="connsiteY7" fmla="*/ 0 h 6896100"/>
              <a:gd name="connsiteX8" fmla="*/ 6284656 w 9681906"/>
              <a:gd name="connsiteY8" fmla="*/ 29497 h 6896100"/>
              <a:gd name="connsiteX9" fmla="*/ 6284656 w 9681906"/>
              <a:gd name="connsiteY9" fmla="*/ 29496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81906" h="6896100">
                <a:moveTo>
                  <a:pt x="6284656" y="29496"/>
                </a:moveTo>
                <a:lnTo>
                  <a:pt x="8420373" y="29496"/>
                </a:lnTo>
                <a:lnTo>
                  <a:pt x="9681906" y="3475430"/>
                </a:lnTo>
                <a:lnTo>
                  <a:pt x="8420373" y="6887497"/>
                </a:lnTo>
                <a:lnTo>
                  <a:pt x="6760906" y="6887497"/>
                </a:lnTo>
                <a:lnTo>
                  <a:pt x="6284656" y="6887497"/>
                </a:lnTo>
                <a:lnTo>
                  <a:pt x="50390" y="6896100"/>
                </a:lnTo>
                <a:lnTo>
                  <a:pt x="0" y="0"/>
                </a:lnTo>
                <a:lnTo>
                  <a:pt x="6284656" y="29497"/>
                </a:lnTo>
                <a:lnTo>
                  <a:pt x="6284656" y="29496"/>
                </a:lnTo>
                <a:close/>
              </a:path>
            </a:pathLst>
          </a:cu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596797" y="3404435"/>
            <a:ext cx="461408" cy="225351"/>
          </a:xfrm>
          <a:prstGeom prst="triangle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370924" y="2972079"/>
            <a:ext cx="7120182" cy="10900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The Profile Synch Interface - ETSI</a:t>
            </a:r>
          </a:p>
          <a:p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51396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/>
          <a:lstStyle/>
          <a:p>
            <a:r>
              <a:rPr lang="en-US" dirty="0"/>
              <a:t>How do I access?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017" y="903767"/>
            <a:ext cx="10607936" cy="1290793"/>
          </a:xfrm>
        </p:spPr>
        <p:txBody>
          <a:bodyPr>
            <a:noAutofit/>
          </a:bodyPr>
          <a:lstStyle/>
          <a:p>
            <a:r>
              <a:rPr lang="en-US" altLang="x-none" dirty="0">
                <a:hlinkClick r:id="rId3"/>
              </a:rPr>
              <a:t>https://www.etravelsystems.com/DeemUI/</a:t>
            </a:r>
            <a:endParaRPr lang="en-US" altLang="x-none" dirty="0"/>
          </a:p>
          <a:p>
            <a:r>
              <a:rPr lang="en-US" altLang="x-none" sz="2600" dirty="0"/>
              <a:t>Please be sure to save this URL as a bookmark</a:t>
            </a:r>
          </a:p>
          <a:p>
            <a:r>
              <a:rPr lang="en-US" altLang="x-none" sz="2600" dirty="0"/>
              <a:t>Your login credentials will be sent to you via e-mail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F6554A-B72A-423F-BA30-A4147A1CD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466" y="2499547"/>
            <a:ext cx="2902937" cy="20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7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6EEA5D-6D02-4E26-BE81-D4413F41C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48" y="1077482"/>
            <a:ext cx="7495238" cy="1590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Profile synch interface menu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948" y="3019787"/>
            <a:ext cx="10607936" cy="2043953"/>
          </a:xfrm>
        </p:spPr>
        <p:txBody>
          <a:bodyPr>
            <a:noAutofit/>
          </a:bodyPr>
          <a:lstStyle/>
          <a:p>
            <a:r>
              <a:rPr lang="en-US" altLang="x-none" dirty="0">
                <a:hlinkClick r:id="rId4" action="ppaction://hlinksldjump"/>
              </a:rPr>
              <a:t>Success Report </a:t>
            </a:r>
            <a:r>
              <a:rPr lang="en-US" altLang="x-none" dirty="0"/>
              <a:t>– Provides real-time access to successful synched profiles</a:t>
            </a:r>
          </a:p>
          <a:p>
            <a:r>
              <a:rPr lang="en-US" altLang="x-none" dirty="0">
                <a:hlinkClick r:id="rId4" action="ppaction://hlinksldjump"/>
              </a:rPr>
              <a:t>Error Report </a:t>
            </a:r>
            <a:r>
              <a:rPr lang="en-US" altLang="x-none" dirty="0"/>
              <a:t>– Provides real-time access to profile synchronization errors</a:t>
            </a:r>
          </a:p>
          <a:p>
            <a:r>
              <a:rPr lang="en-US" altLang="x-none" dirty="0"/>
              <a:t>Rearden Web – Interface to create/edit profile synchronization maps</a:t>
            </a:r>
            <a:endParaRPr lang="en-US" altLang="x-none" sz="2000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25911351-F204-466E-BDC2-8ED477F1FB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5786" y="1578329"/>
            <a:ext cx="4836" cy="1263341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xmlns="" id="{33A6948B-816C-44E6-A9FF-C0EC82CCA5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7908" y="1578330"/>
            <a:ext cx="7871" cy="1263341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xmlns="" id="{9703DE35-1683-4613-BF30-C35A62158E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8112" y="1578329"/>
            <a:ext cx="6006" cy="1263341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9E4FE7-E5E2-4D74-ACEB-D5CADFF9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22" y="1036769"/>
            <a:ext cx="7779906" cy="3385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Profile synch configuration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03" y="4555225"/>
            <a:ext cx="10607936" cy="2093001"/>
          </a:xfrm>
        </p:spPr>
        <p:txBody>
          <a:bodyPr>
            <a:noAutofit/>
          </a:bodyPr>
          <a:lstStyle/>
          <a:p>
            <a:r>
              <a:rPr lang="en-US" altLang="x-none" sz="2200" b="1" dirty="0"/>
              <a:t>Edit</a:t>
            </a:r>
            <a:r>
              <a:rPr lang="en-US" altLang="x-none" sz="2200" dirty="0"/>
              <a:t>: Allows you to change domain name, GDS, profile naming, etc.</a:t>
            </a:r>
          </a:p>
          <a:p>
            <a:r>
              <a:rPr lang="en-US" altLang="x-none" sz="2200" b="1" dirty="0"/>
              <a:t>View Profile Mask</a:t>
            </a:r>
            <a:r>
              <a:rPr lang="en-US" altLang="x-none" sz="2200" dirty="0"/>
              <a:t>: Allows you to change PCC, 1st level profile.</a:t>
            </a:r>
          </a:p>
          <a:p>
            <a:r>
              <a:rPr lang="en-US" altLang="x-none" sz="2200" b="1" dirty="0"/>
              <a:t>View Profile Lines</a:t>
            </a:r>
            <a:r>
              <a:rPr lang="en-US" altLang="x-none" sz="2200" dirty="0"/>
              <a:t>: Allows you to add, change, or remove profile lines.</a:t>
            </a:r>
          </a:p>
          <a:p>
            <a:r>
              <a:rPr lang="en-US" altLang="x-none" sz="2200" b="1" dirty="0"/>
              <a:t>Multi Line Clone</a:t>
            </a:r>
            <a:r>
              <a:rPr lang="en-US" altLang="x-none" sz="2200" dirty="0"/>
              <a:t>: Allows you to clone multiple lines to an account</a:t>
            </a:r>
          </a:p>
          <a:p>
            <a:pPr lvl="3"/>
            <a:r>
              <a:rPr lang="en-US" altLang="x-none" sz="2200" b="1" dirty="0"/>
              <a:t>Add New Account</a:t>
            </a:r>
            <a:r>
              <a:rPr lang="en-US" altLang="x-none" sz="2200" dirty="0"/>
              <a:t>: Allows you to create a new account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25911351-F204-466E-BDC2-8ED477F1FB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4132" y="3969570"/>
            <a:ext cx="1433770" cy="1075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 dirty="0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xmlns="" id="{33A6948B-816C-44E6-A9FF-C0EC82CCA5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4131" y="4113332"/>
            <a:ext cx="1670438" cy="3534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xmlns="" id="{9703DE35-1683-4613-BF30-C35A62158E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5485" y="2743200"/>
            <a:ext cx="1415615" cy="113361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xmlns="" id="{9A2D7FB0-39A2-4037-8978-2137F3939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9800" y="2760017"/>
            <a:ext cx="1415615" cy="113361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xmlns="" id="{AD6D29C1-E79C-4ED4-976D-CD0241C807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98494" y="1699709"/>
            <a:ext cx="10758" cy="115106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Adding a new profile map (Add New Account)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5004" y="988429"/>
            <a:ext cx="4595029" cy="5109262"/>
          </a:xfrm>
        </p:spPr>
        <p:txBody>
          <a:bodyPr>
            <a:noAutofit/>
          </a:bodyPr>
          <a:lstStyle/>
          <a:p>
            <a:r>
              <a:rPr lang="en-US" altLang="x-none" sz="2200" dirty="0"/>
              <a:t>Account Name: follow standard “Agency - &lt;Company Name&gt;”. (i.e. ABC Agency – Acme Incorporated).</a:t>
            </a:r>
          </a:p>
          <a:p>
            <a:pPr lvl="1"/>
            <a:r>
              <a:rPr lang="en-US" altLang="x-none" sz="1800" dirty="0"/>
              <a:t>If multiple maps for the same customer, include group name (Agency – Customer – Group)</a:t>
            </a:r>
          </a:p>
          <a:p>
            <a:r>
              <a:rPr lang="en-US" altLang="x-none" sz="2200" dirty="0"/>
              <a:t>Enabled: Set this to “True” once configuration is complete</a:t>
            </a:r>
          </a:p>
          <a:p>
            <a:r>
              <a:rPr lang="en-US" altLang="x-none" sz="2200" dirty="0"/>
              <a:t>End Point: Leave current default</a:t>
            </a:r>
          </a:p>
          <a:p>
            <a:r>
              <a:rPr lang="en-US" altLang="x-none" sz="2200" dirty="0"/>
              <a:t>Login/Password: Enter “password” in password and confirm password fields</a:t>
            </a:r>
          </a:p>
          <a:p>
            <a:r>
              <a:rPr lang="en-US" altLang="x-none" sz="2200" dirty="0"/>
              <a:t>Domain: Enter DEEM domain name (i.e. acme-</a:t>
            </a:r>
            <a:r>
              <a:rPr lang="en-US" altLang="x-none" sz="2200" dirty="0" err="1"/>
              <a:t>abctravel</a:t>
            </a:r>
            <a:r>
              <a:rPr lang="en-US" altLang="x-none" sz="2200" dirty="0"/>
              <a:t>)</a:t>
            </a:r>
          </a:p>
          <a:p>
            <a:r>
              <a:rPr lang="en-US" altLang="x-none" sz="2200" dirty="0"/>
              <a:t>GDS: Select the appropriate GDS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3CB183-D9BA-43A4-8570-F59C87FB8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36"/>
          <a:stretch/>
        </p:blipFill>
        <p:spPr>
          <a:xfrm>
            <a:off x="1043967" y="1067702"/>
            <a:ext cx="5584227" cy="49238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524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Adding a new profile map –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5004" y="988428"/>
            <a:ext cx="4595029" cy="5869571"/>
          </a:xfrm>
        </p:spPr>
        <p:txBody>
          <a:bodyPr>
            <a:noAutofit/>
          </a:bodyPr>
          <a:lstStyle/>
          <a:p>
            <a:r>
              <a:rPr lang="en-US" altLang="x-none" sz="2200" dirty="0"/>
              <a:t>Remote </a:t>
            </a:r>
            <a:r>
              <a:rPr lang="en-US" altLang="x-none" sz="2200" dirty="0" err="1"/>
              <a:t>iPCC</a:t>
            </a:r>
            <a:r>
              <a:rPr lang="en-US" altLang="x-none" sz="2200" dirty="0"/>
              <a:t>: Should match the PCC on the “Profile Mask” page.</a:t>
            </a:r>
          </a:p>
          <a:p>
            <a:r>
              <a:rPr lang="en-US" altLang="x-none" sz="2200" dirty="0"/>
              <a:t>Remove Commands: Select agency</a:t>
            </a:r>
          </a:p>
          <a:p>
            <a:pPr lvl="1"/>
            <a:r>
              <a:rPr lang="en-US" altLang="x-none" sz="1800" dirty="0"/>
              <a:t>Only for SABRE Accounts</a:t>
            </a:r>
          </a:p>
          <a:p>
            <a:r>
              <a:rPr lang="en-US" altLang="x-none" sz="2200" dirty="0"/>
              <a:t>Sync Only if Different: When set, profiles will only synch to the GDS if data has changed since the last time the profile was synched to the GDS.</a:t>
            </a:r>
          </a:p>
          <a:p>
            <a:r>
              <a:rPr lang="en-US" altLang="x-none" sz="2200" dirty="0" err="1"/>
              <a:t>Superdomain</a:t>
            </a:r>
            <a:r>
              <a:rPr lang="en-US" altLang="x-none" sz="2200" dirty="0"/>
              <a:t>: Select </a:t>
            </a:r>
            <a:r>
              <a:rPr lang="en-US" altLang="x-none" sz="2200" dirty="0" err="1"/>
              <a:t>superdomain</a:t>
            </a:r>
            <a:r>
              <a:rPr lang="en-US" altLang="x-none" sz="2200" dirty="0"/>
              <a:t> web service subscription assigned to the account.</a:t>
            </a:r>
          </a:p>
          <a:p>
            <a:r>
              <a:rPr lang="en-US" altLang="x-none" sz="2200" dirty="0"/>
              <a:t>Map Template: Select map to copy</a:t>
            </a:r>
          </a:p>
          <a:p>
            <a:r>
              <a:rPr lang="en-US" altLang="x-none" sz="2200" dirty="0"/>
              <a:t>Level 2 Name: Select profile naming convention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3CB183-D9BA-43A4-8570-F59C87FB8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36"/>
          <a:stretch/>
        </p:blipFill>
        <p:spPr>
          <a:xfrm>
            <a:off x="1043967" y="1067702"/>
            <a:ext cx="5584227" cy="49238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536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07154" y="-38100"/>
            <a:ext cx="9681906" cy="6896100"/>
          </a:xfrm>
          <a:custGeom>
            <a:avLst/>
            <a:gdLst>
              <a:gd name="connsiteX0" fmla="*/ 3600450 w 6997700"/>
              <a:gd name="connsiteY0" fmla="*/ 0 h 6858001"/>
              <a:gd name="connsiteX1" fmla="*/ 5736167 w 6997700"/>
              <a:gd name="connsiteY1" fmla="*/ 0 h 6858001"/>
              <a:gd name="connsiteX2" fmla="*/ 6997700 w 6997700"/>
              <a:gd name="connsiteY2" fmla="*/ 3445934 h 6858001"/>
              <a:gd name="connsiteX3" fmla="*/ 5736167 w 6997700"/>
              <a:gd name="connsiteY3" fmla="*/ 6858001 h 6858001"/>
              <a:gd name="connsiteX4" fmla="*/ 4076700 w 6997700"/>
              <a:gd name="connsiteY4" fmla="*/ 6858001 h 6858001"/>
              <a:gd name="connsiteX5" fmla="*/ 3600450 w 6997700"/>
              <a:gd name="connsiteY5" fmla="*/ 6858001 h 6858001"/>
              <a:gd name="connsiteX6" fmla="*/ 0 w 6997700"/>
              <a:gd name="connsiteY6" fmla="*/ 6858001 h 6858001"/>
              <a:gd name="connsiteX7" fmla="*/ 0 w 6997700"/>
              <a:gd name="connsiteY7" fmla="*/ 1 h 6858001"/>
              <a:gd name="connsiteX8" fmla="*/ 3600450 w 6997700"/>
              <a:gd name="connsiteY8" fmla="*/ 1 h 6858001"/>
              <a:gd name="connsiteX0" fmla="*/ 6284656 w 9681906"/>
              <a:gd name="connsiteY0" fmla="*/ 29496 h 6887497"/>
              <a:gd name="connsiteX1" fmla="*/ 8420373 w 9681906"/>
              <a:gd name="connsiteY1" fmla="*/ 29496 h 6887497"/>
              <a:gd name="connsiteX2" fmla="*/ 9681906 w 9681906"/>
              <a:gd name="connsiteY2" fmla="*/ 3475430 h 6887497"/>
              <a:gd name="connsiteX3" fmla="*/ 8420373 w 9681906"/>
              <a:gd name="connsiteY3" fmla="*/ 6887497 h 6887497"/>
              <a:gd name="connsiteX4" fmla="*/ 6760906 w 9681906"/>
              <a:gd name="connsiteY4" fmla="*/ 6887497 h 6887497"/>
              <a:gd name="connsiteX5" fmla="*/ 6284656 w 9681906"/>
              <a:gd name="connsiteY5" fmla="*/ 6887497 h 6887497"/>
              <a:gd name="connsiteX6" fmla="*/ 2684206 w 9681906"/>
              <a:gd name="connsiteY6" fmla="*/ 6887497 h 6887497"/>
              <a:gd name="connsiteX7" fmla="*/ 0 w 9681906"/>
              <a:gd name="connsiteY7" fmla="*/ 0 h 6887497"/>
              <a:gd name="connsiteX8" fmla="*/ 6284656 w 9681906"/>
              <a:gd name="connsiteY8" fmla="*/ 29497 h 6887497"/>
              <a:gd name="connsiteX9" fmla="*/ 6284656 w 9681906"/>
              <a:gd name="connsiteY9" fmla="*/ 29496 h 6887497"/>
              <a:gd name="connsiteX0" fmla="*/ 6284656 w 9681906"/>
              <a:gd name="connsiteY0" fmla="*/ 29496 h 6887497"/>
              <a:gd name="connsiteX1" fmla="*/ 8420373 w 9681906"/>
              <a:gd name="connsiteY1" fmla="*/ 29496 h 6887497"/>
              <a:gd name="connsiteX2" fmla="*/ 9681906 w 9681906"/>
              <a:gd name="connsiteY2" fmla="*/ 3475430 h 6887497"/>
              <a:gd name="connsiteX3" fmla="*/ 8420373 w 9681906"/>
              <a:gd name="connsiteY3" fmla="*/ 6887497 h 6887497"/>
              <a:gd name="connsiteX4" fmla="*/ 6760906 w 9681906"/>
              <a:gd name="connsiteY4" fmla="*/ 6887497 h 6887497"/>
              <a:gd name="connsiteX5" fmla="*/ 6284656 w 9681906"/>
              <a:gd name="connsiteY5" fmla="*/ 6887497 h 6887497"/>
              <a:gd name="connsiteX6" fmla="*/ 88490 w 9681906"/>
              <a:gd name="connsiteY6" fmla="*/ 6858000 h 6887497"/>
              <a:gd name="connsiteX7" fmla="*/ 0 w 9681906"/>
              <a:gd name="connsiteY7" fmla="*/ 0 h 6887497"/>
              <a:gd name="connsiteX8" fmla="*/ 6284656 w 9681906"/>
              <a:gd name="connsiteY8" fmla="*/ 29497 h 6887497"/>
              <a:gd name="connsiteX9" fmla="*/ 6284656 w 9681906"/>
              <a:gd name="connsiteY9" fmla="*/ 29496 h 6887497"/>
              <a:gd name="connsiteX0" fmla="*/ 6284656 w 9681906"/>
              <a:gd name="connsiteY0" fmla="*/ 29496 h 6959600"/>
              <a:gd name="connsiteX1" fmla="*/ 8420373 w 9681906"/>
              <a:gd name="connsiteY1" fmla="*/ 29496 h 6959600"/>
              <a:gd name="connsiteX2" fmla="*/ 9681906 w 9681906"/>
              <a:gd name="connsiteY2" fmla="*/ 3475430 h 6959600"/>
              <a:gd name="connsiteX3" fmla="*/ 8420373 w 9681906"/>
              <a:gd name="connsiteY3" fmla="*/ 6887497 h 6959600"/>
              <a:gd name="connsiteX4" fmla="*/ 6760906 w 9681906"/>
              <a:gd name="connsiteY4" fmla="*/ 6887497 h 6959600"/>
              <a:gd name="connsiteX5" fmla="*/ 6284656 w 9681906"/>
              <a:gd name="connsiteY5" fmla="*/ 6887497 h 6959600"/>
              <a:gd name="connsiteX6" fmla="*/ 50390 w 9681906"/>
              <a:gd name="connsiteY6" fmla="*/ 6959600 h 6959600"/>
              <a:gd name="connsiteX7" fmla="*/ 0 w 9681906"/>
              <a:gd name="connsiteY7" fmla="*/ 0 h 6959600"/>
              <a:gd name="connsiteX8" fmla="*/ 6284656 w 9681906"/>
              <a:gd name="connsiteY8" fmla="*/ 29497 h 6959600"/>
              <a:gd name="connsiteX9" fmla="*/ 6284656 w 9681906"/>
              <a:gd name="connsiteY9" fmla="*/ 29496 h 6959600"/>
              <a:gd name="connsiteX0" fmla="*/ 6284656 w 9681906"/>
              <a:gd name="connsiteY0" fmla="*/ 29496 h 6896100"/>
              <a:gd name="connsiteX1" fmla="*/ 8420373 w 9681906"/>
              <a:gd name="connsiteY1" fmla="*/ 29496 h 6896100"/>
              <a:gd name="connsiteX2" fmla="*/ 9681906 w 9681906"/>
              <a:gd name="connsiteY2" fmla="*/ 3475430 h 6896100"/>
              <a:gd name="connsiteX3" fmla="*/ 8420373 w 9681906"/>
              <a:gd name="connsiteY3" fmla="*/ 6887497 h 6896100"/>
              <a:gd name="connsiteX4" fmla="*/ 6760906 w 9681906"/>
              <a:gd name="connsiteY4" fmla="*/ 6887497 h 6896100"/>
              <a:gd name="connsiteX5" fmla="*/ 6284656 w 9681906"/>
              <a:gd name="connsiteY5" fmla="*/ 6887497 h 6896100"/>
              <a:gd name="connsiteX6" fmla="*/ 50390 w 9681906"/>
              <a:gd name="connsiteY6" fmla="*/ 6896100 h 6896100"/>
              <a:gd name="connsiteX7" fmla="*/ 0 w 9681906"/>
              <a:gd name="connsiteY7" fmla="*/ 0 h 6896100"/>
              <a:gd name="connsiteX8" fmla="*/ 6284656 w 9681906"/>
              <a:gd name="connsiteY8" fmla="*/ 29497 h 6896100"/>
              <a:gd name="connsiteX9" fmla="*/ 6284656 w 9681906"/>
              <a:gd name="connsiteY9" fmla="*/ 29496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81906" h="6896100">
                <a:moveTo>
                  <a:pt x="6284656" y="29496"/>
                </a:moveTo>
                <a:lnTo>
                  <a:pt x="8420373" y="29496"/>
                </a:lnTo>
                <a:lnTo>
                  <a:pt x="9681906" y="3475430"/>
                </a:lnTo>
                <a:lnTo>
                  <a:pt x="8420373" y="6887497"/>
                </a:lnTo>
                <a:lnTo>
                  <a:pt x="6760906" y="6887497"/>
                </a:lnTo>
                <a:lnTo>
                  <a:pt x="6284656" y="6887497"/>
                </a:lnTo>
                <a:lnTo>
                  <a:pt x="50390" y="6896100"/>
                </a:lnTo>
                <a:lnTo>
                  <a:pt x="0" y="0"/>
                </a:lnTo>
                <a:lnTo>
                  <a:pt x="6284656" y="29497"/>
                </a:lnTo>
                <a:lnTo>
                  <a:pt x="6284656" y="29496"/>
                </a:lnTo>
                <a:close/>
              </a:path>
            </a:pathLst>
          </a:cu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596797" y="3404435"/>
            <a:ext cx="461408" cy="225351"/>
          </a:xfrm>
          <a:prstGeom prst="triangle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370924" y="2972079"/>
            <a:ext cx="7120182" cy="10900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Self-Service Profile Synchronization</a:t>
            </a:r>
          </a:p>
          <a:p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410FF7E1-1210-40EC-B6CE-5F1E6769228E}"/>
              </a:ext>
            </a:extLst>
          </p:cNvPr>
          <p:cNvSpPr txBox="1">
            <a:spLocks/>
          </p:cNvSpPr>
          <p:nvPr/>
        </p:nvSpPr>
        <p:spPr>
          <a:xfrm>
            <a:off x="6209880" y="3959051"/>
            <a:ext cx="1858945" cy="3918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Nov 2, 2017</a:t>
            </a:r>
          </a:p>
        </p:txBody>
      </p:sp>
    </p:spTree>
    <p:extLst>
      <p:ext uri="{BB962C8B-B14F-4D97-AF65-F5344CB8AC3E}">
        <p14:creationId xmlns:p14="http://schemas.microsoft.com/office/powerpoint/2010/main" val="2651940141"/>
      </p:ext>
    </p:extLst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Adding a new profile map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48" y="4007705"/>
            <a:ext cx="10607936" cy="1882587"/>
          </a:xfrm>
        </p:spPr>
        <p:txBody>
          <a:bodyPr>
            <a:noAutofit/>
          </a:bodyPr>
          <a:lstStyle/>
          <a:p>
            <a:r>
              <a:rPr lang="en-US" altLang="x-none" sz="2200" dirty="0"/>
              <a:t>Select account from the dropdown, and select View Profile Mask</a:t>
            </a:r>
          </a:p>
          <a:p>
            <a:pPr marL="0" indent="0">
              <a:buNone/>
            </a:pPr>
            <a:r>
              <a:rPr lang="en-US" altLang="x-none" sz="2200" dirty="0"/>
              <a:t>or</a:t>
            </a:r>
          </a:p>
          <a:p>
            <a:r>
              <a:rPr lang="en-US" altLang="x-none" sz="2200" dirty="0"/>
              <a:t>Search for the account name, and click Search.</a:t>
            </a:r>
          </a:p>
          <a:p>
            <a:r>
              <a:rPr lang="en-US" altLang="x-none" sz="2200" dirty="0"/>
              <a:t>Once found, click on View Mask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3A3784B-1E13-4C05-9131-3B1D0FB9A4CC}"/>
              </a:ext>
            </a:extLst>
          </p:cNvPr>
          <p:cNvSpPr txBox="1">
            <a:spLocks/>
          </p:cNvSpPr>
          <p:nvPr/>
        </p:nvSpPr>
        <p:spPr>
          <a:xfrm>
            <a:off x="955303" y="1035272"/>
            <a:ext cx="10607936" cy="65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x-none" sz="2200" dirty="0"/>
              <a:t>Once new account has been created, retrieve the newly created account to complete initial setup: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BC23D9-499A-4D15-ACBB-12C99519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9" y="1730559"/>
            <a:ext cx="6961905" cy="19904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806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Adding a new profile map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5004" y="3135795"/>
            <a:ext cx="4158521" cy="2812829"/>
          </a:xfrm>
        </p:spPr>
        <p:txBody>
          <a:bodyPr>
            <a:noAutofit/>
          </a:bodyPr>
          <a:lstStyle/>
          <a:p>
            <a:r>
              <a:rPr lang="en-US" altLang="x-none" sz="2200" dirty="0"/>
              <a:t>Enter the PCC in the </a:t>
            </a:r>
            <a:r>
              <a:rPr lang="en-US" altLang="x-none" sz="2200" dirty="0" err="1"/>
              <a:t>Pseudocity</a:t>
            </a:r>
            <a:r>
              <a:rPr lang="en-US" altLang="x-none" sz="2200" dirty="0"/>
              <a:t> field.</a:t>
            </a:r>
          </a:p>
          <a:p>
            <a:r>
              <a:rPr lang="en-US" altLang="x-none" sz="2200" dirty="0"/>
              <a:t>Enter the 1</a:t>
            </a:r>
            <a:r>
              <a:rPr lang="en-US" altLang="x-none" sz="2200" baseline="30000" dirty="0"/>
              <a:t>st</a:t>
            </a:r>
            <a:r>
              <a:rPr lang="en-US" altLang="x-none" sz="2200" dirty="0"/>
              <a:t> level STAR/BAR into the Level1Star field using all capital letters</a:t>
            </a:r>
          </a:p>
          <a:p>
            <a:r>
              <a:rPr lang="en-US" altLang="x-none" sz="2200" dirty="0"/>
              <a:t>Do not enter anything into the Purge field.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3A3784B-1E13-4C05-9131-3B1D0FB9A4CC}"/>
              </a:ext>
            </a:extLst>
          </p:cNvPr>
          <p:cNvSpPr txBox="1">
            <a:spLocks/>
          </p:cNvSpPr>
          <p:nvPr/>
        </p:nvSpPr>
        <p:spPr>
          <a:xfrm>
            <a:off x="6965004" y="1035273"/>
            <a:ext cx="3860764" cy="1495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2200" dirty="0"/>
              <a:t>Click Edit to update the PCC and 1</a:t>
            </a:r>
            <a:r>
              <a:rPr lang="en-US" altLang="x-none" sz="2200" baseline="30000" dirty="0"/>
              <a:t>st</a:t>
            </a:r>
            <a:r>
              <a:rPr lang="en-US" altLang="x-none" sz="2200" dirty="0"/>
              <a:t> level STAR/BAR where profiles are to be synched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6FE01A-1938-4E0C-85FE-30A8AA304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60" y="1035272"/>
            <a:ext cx="5655877" cy="1639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984EC3-4327-4737-AB08-93C5AE2A3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41"/>
          <a:stretch/>
        </p:blipFill>
        <p:spPr>
          <a:xfrm>
            <a:off x="1126760" y="3135795"/>
            <a:ext cx="5655877" cy="20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5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View/Modifying Customer Specific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48" y="4007705"/>
            <a:ext cx="10607936" cy="1882587"/>
          </a:xfrm>
        </p:spPr>
        <p:txBody>
          <a:bodyPr>
            <a:noAutofit/>
          </a:bodyPr>
          <a:lstStyle/>
          <a:p>
            <a:r>
              <a:rPr lang="en-US" altLang="x-none" sz="2200" dirty="0"/>
              <a:t>Select account from the dropdown, and select View Profile Lines</a:t>
            </a:r>
          </a:p>
          <a:p>
            <a:pPr marL="0" indent="0">
              <a:buNone/>
            </a:pPr>
            <a:r>
              <a:rPr lang="en-US" altLang="x-none" sz="2200" dirty="0"/>
              <a:t>or</a:t>
            </a:r>
          </a:p>
          <a:p>
            <a:r>
              <a:rPr lang="en-US" altLang="x-none" sz="2200" dirty="0"/>
              <a:t>Search for the account name, and click Search.</a:t>
            </a:r>
          </a:p>
          <a:p>
            <a:r>
              <a:rPr lang="en-US" altLang="x-none" sz="2200" dirty="0"/>
              <a:t>Once found, click on View Profile Lines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3A3784B-1E13-4C05-9131-3B1D0FB9A4CC}"/>
              </a:ext>
            </a:extLst>
          </p:cNvPr>
          <p:cNvSpPr txBox="1">
            <a:spLocks/>
          </p:cNvSpPr>
          <p:nvPr/>
        </p:nvSpPr>
        <p:spPr>
          <a:xfrm>
            <a:off x="955303" y="1035272"/>
            <a:ext cx="10607936" cy="65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x-none" sz="2200" dirty="0"/>
              <a:t>Specific line formats may need to be modified, added or deleted for newly created accounts or existing accounts.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41E5FF-655D-43D8-AF3B-69070E746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39" y="1759129"/>
            <a:ext cx="6904762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Modifying profile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5005" y="903767"/>
            <a:ext cx="4598234" cy="5744459"/>
          </a:xfrm>
        </p:spPr>
        <p:txBody>
          <a:bodyPr>
            <a:noAutofit/>
          </a:bodyPr>
          <a:lstStyle/>
          <a:p>
            <a:r>
              <a:rPr lang="en-US" altLang="x-none" sz="2200" dirty="0"/>
              <a:t>To </a:t>
            </a:r>
            <a:r>
              <a:rPr lang="en-US" altLang="x-none" sz="2200" b="1" dirty="0"/>
              <a:t>Edit </a:t>
            </a:r>
            <a:r>
              <a:rPr lang="en-US" altLang="x-none" sz="2200" dirty="0"/>
              <a:t>the line description (Labeled Name Field), number, type (Always move, never move, etc.), secondary qualifier or modifiers, click on Edit.</a:t>
            </a:r>
          </a:p>
          <a:p>
            <a:r>
              <a:rPr lang="en-US" altLang="x-none" sz="2200" dirty="0"/>
              <a:t>Each profile line must have </a:t>
            </a:r>
            <a:r>
              <a:rPr lang="en-US" altLang="x-none" sz="2200" b="1" dirty="0"/>
              <a:t>Line Items </a:t>
            </a:r>
            <a:r>
              <a:rPr lang="en-US" altLang="x-none" sz="2200" dirty="0"/>
              <a:t>created. Line items drive components of the GDS format, as well as the XML data used to populate the profile line.</a:t>
            </a:r>
          </a:p>
          <a:p>
            <a:r>
              <a:rPr lang="en-US" altLang="x-none" sz="2200" b="1" dirty="0"/>
              <a:t>Modifiers</a:t>
            </a:r>
            <a:r>
              <a:rPr lang="en-US" altLang="x-none" sz="2200" dirty="0"/>
              <a:t> are used to drive GDS formats for Sabre/</a:t>
            </a:r>
            <a:r>
              <a:rPr lang="en-US" altLang="x-none" sz="2200" dirty="0" err="1"/>
              <a:t>Worldspan</a:t>
            </a:r>
            <a:r>
              <a:rPr lang="en-US" altLang="x-none" sz="2200" dirty="0"/>
              <a:t> accounts.</a:t>
            </a:r>
          </a:p>
          <a:p>
            <a:r>
              <a:rPr lang="en-US" altLang="x-none" sz="2200" b="1" dirty="0"/>
              <a:t>Data Types </a:t>
            </a:r>
            <a:r>
              <a:rPr lang="en-US" altLang="x-none" sz="2200" dirty="0"/>
              <a:t>are used to drive GDS formats for Apollo/Galileo accounts.</a:t>
            </a:r>
          </a:p>
          <a:p>
            <a:r>
              <a:rPr lang="en-US" altLang="x-none" sz="2200" dirty="0"/>
              <a:t>Click </a:t>
            </a:r>
            <a:r>
              <a:rPr lang="en-US" altLang="x-none" sz="2200" b="1" dirty="0"/>
              <a:t>Add </a:t>
            </a:r>
            <a:r>
              <a:rPr lang="en-US" altLang="x-none" sz="2200" dirty="0"/>
              <a:t>to add new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0BCEB1-CE51-40D5-A474-01D2CCF84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5" r="12308"/>
          <a:stretch/>
        </p:blipFill>
        <p:spPr>
          <a:xfrm>
            <a:off x="1006411" y="903767"/>
            <a:ext cx="5507671" cy="5216988"/>
          </a:xfrm>
          <a:prstGeom prst="rect">
            <a:avLst/>
          </a:prstGeom>
        </p:spPr>
      </p:pic>
      <p:sp>
        <p:nvSpPr>
          <p:cNvPr id="12" name="Line 7">
            <a:extLst>
              <a:ext uri="{FF2B5EF4-FFF2-40B4-BE49-F238E27FC236}">
                <a16:creationId xmlns:a16="http://schemas.microsoft.com/office/drawing/2014/main" xmlns="" id="{93773851-4314-450D-B767-B8731E4781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5850" y="1225899"/>
            <a:ext cx="5647173" cy="110531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xmlns="" id="{AEEDF08F-514E-45CF-AE49-5CD3701CD9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7687" y="2863780"/>
            <a:ext cx="5265336" cy="1135464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xmlns="" id="{59E5F904-DD59-422F-A396-4BD85F30CE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50211" y="2180492"/>
            <a:ext cx="1512811" cy="2328444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xmlns="" id="{48B5434B-9006-4635-B591-0386848197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9999" y="2180492"/>
            <a:ext cx="1903023" cy="306474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xmlns="" id="{DBC222B6-6E95-48EE-AC89-17769C4438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15639" y="5976461"/>
            <a:ext cx="3347382" cy="4735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Adding a profile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61" y="4109776"/>
            <a:ext cx="10607936" cy="2548499"/>
          </a:xfrm>
        </p:spPr>
        <p:txBody>
          <a:bodyPr>
            <a:noAutofit/>
          </a:bodyPr>
          <a:lstStyle/>
          <a:p>
            <a:r>
              <a:rPr lang="en-US" altLang="x-none" sz="2200" dirty="0"/>
              <a:t>Add the line number, the line type, applicable secondary qualifier, and modifier.</a:t>
            </a:r>
          </a:p>
          <a:p>
            <a:r>
              <a:rPr lang="en-US" altLang="x-none" sz="2200" dirty="0"/>
              <a:t>Click Question marks to the right of the line for additional help</a:t>
            </a:r>
          </a:p>
          <a:p>
            <a:r>
              <a:rPr lang="en-US" altLang="x-none" sz="2200" dirty="0"/>
              <a:t>Once profile line is added, profile line items must be created to add data to profile line.</a:t>
            </a:r>
          </a:p>
          <a:p>
            <a:r>
              <a:rPr lang="en-US" altLang="x-none" sz="2200" dirty="0"/>
              <a:t>Note:  Apollo maps must have a data type (i.e. @:5), which drives the GDS command, rather than the modifier. Data types will appear as a drop down when applicable.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D063FE-F7BE-4718-986C-68A413E6E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3"/>
          <a:stretch/>
        </p:blipFill>
        <p:spPr>
          <a:xfrm>
            <a:off x="1213871" y="903767"/>
            <a:ext cx="7649906" cy="311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2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FC440D-7256-49F1-B03B-12A12CD5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09" y="903767"/>
            <a:ext cx="5838095" cy="55047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Adding a profile line item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5005" y="903767"/>
            <a:ext cx="4598234" cy="5744459"/>
          </a:xfrm>
        </p:spPr>
        <p:txBody>
          <a:bodyPr>
            <a:noAutofit/>
          </a:bodyPr>
          <a:lstStyle/>
          <a:p>
            <a:r>
              <a:rPr lang="en-US" altLang="x-none" sz="2200" dirty="0"/>
              <a:t>Sequence is the used to determine the order of XML data</a:t>
            </a:r>
          </a:p>
          <a:p>
            <a:r>
              <a:rPr lang="en-US" altLang="x-none" sz="2200" dirty="0"/>
              <a:t>Path should contain the XML path for the desired data</a:t>
            </a:r>
          </a:p>
          <a:p>
            <a:r>
              <a:rPr lang="en-US" altLang="x-none" sz="2200" dirty="0"/>
              <a:t>Prefix is any hard-coded value preceding data (often used with writing statement information)</a:t>
            </a:r>
          </a:p>
          <a:p>
            <a:r>
              <a:rPr lang="en-US" altLang="x-none" sz="2200" dirty="0"/>
              <a:t>Suffix is any hard-coded value following data (often used with </a:t>
            </a:r>
            <a:r>
              <a:rPr lang="en-US" altLang="x-none" sz="2200" dirty="0" err="1"/>
              <a:t>Worldspan</a:t>
            </a:r>
            <a:r>
              <a:rPr lang="en-US" altLang="x-none" sz="2200" dirty="0"/>
              <a:t> accounts, applying # at the end of the line)</a:t>
            </a:r>
          </a:p>
          <a:p>
            <a:r>
              <a:rPr lang="en-US" altLang="x-none" sz="2200" dirty="0"/>
              <a:t>Function contains any special actions associated with that line</a:t>
            </a:r>
          </a:p>
          <a:p>
            <a:pPr lvl="1"/>
            <a:r>
              <a:rPr lang="en-US" altLang="x-none" sz="1800" dirty="0"/>
              <a:t>Every function must have a corresponding Function Type.</a:t>
            </a:r>
          </a:p>
        </p:txBody>
      </p:sp>
    </p:spTree>
    <p:extLst>
      <p:ext uri="{BB962C8B-B14F-4D97-AF65-F5344CB8AC3E}">
        <p14:creationId xmlns:p14="http://schemas.microsoft.com/office/powerpoint/2010/main" val="281725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Using custom fields data in line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50" y="903767"/>
            <a:ext cx="4076588" cy="5050883"/>
          </a:xfrm>
        </p:spPr>
        <p:txBody>
          <a:bodyPr>
            <a:noAutofit/>
          </a:bodyPr>
          <a:lstStyle/>
          <a:p>
            <a:r>
              <a:rPr lang="en-US" altLang="x-none" dirty="0"/>
              <a:t>Using custom fields in the path requires the custom field collection and custom field name</a:t>
            </a:r>
          </a:p>
          <a:p>
            <a:r>
              <a:rPr lang="en-US" altLang="x-none" dirty="0"/>
              <a:t>/user/</a:t>
            </a:r>
            <a:r>
              <a:rPr lang="en-US" altLang="x-none" dirty="0" err="1"/>
              <a:t>customFieldSet</a:t>
            </a:r>
            <a:r>
              <a:rPr lang="en-US" altLang="x-none" dirty="0"/>
              <a:t>/</a:t>
            </a:r>
            <a:r>
              <a:rPr lang="en-US" altLang="x-none" dirty="0" err="1"/>
              <a:t>customFieldCollection</a:t>
            </a:r>
            <a:r>
              <a:rPr lang="en-US" altLang="x-none" dirty="0"/>
              <a:t>[name=‘</a:t>
            </a:r>
            <a:r>
              <a:rPr lang="en-US" altLang="x-none" b="1" dirty="0"/>
              <a:t>PREF</a:t>
            </a:r>
            <a:r>
              <a:rPr lang="en-US" altLang="x-none" dirty="0"/>
              <a:t>']/</a:t>
            </a:r>
            <a:r>
              <a:rPr lang="en-US" altLang="x-none" dirty="0" err="1"/>
              <a:t>customField</a:t>
            </a:r>
            <a:r>
              <a:rPr lang="en-US" altLang="x-none" dirty="0"/>
              <a:t>[name=‘</a:t>
            </a:r>
            <a:r>
              <a:rPr lang="en-US" altLang="x-none" b="1" dirty="0"/>
              <a:t>CARPREF1</a:t>
            </a:r>
            <a:r>
              <a:rPr lang="en-US" altLang="x-none" dirty="0"/>
              <a:t>']/value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198F2C-A5E7-44F6-880E-0159F22F2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91" y="903767"/>
            <a:ext cx="6316979" cy="52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74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Using Functions in line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50" y="903767"/>
            <a:ext cx="4076588" cy="5050883"/>
          </a:xfrm>
        </p:spPr>
        <p:txBody>
          <a:bodyPr>
            <a:noAutofit/>
          </a:bodyPr>
          <a:lstStyle/>
          <a:p>
            <a:r>
              <a:rPr lang="en-US" dirty="0"/>
              <a:t>Functions allow you to apply custom coding to each profile line item</a:t>
            </a:r>
          </a:p>
          <a:p>
            <a:pPr lvl="1"/>
            <a:r>
              <a:rPr lang="en-US" dirty="0"/>
              <a:t>Removing special characters</a:t>
            </a:r>
          </a:p>
          <a:p>
            <a:pPr lvl="1"/>
            <a:r>
              <a:rPr lang="en-US" dirty="0"/>
              <a:t>Specify an explicit date format</a:t>
            </a:r>
          </a:p>
          <a:p>
            <a:r>
              <a:rPr lang="en-US" dirty="0"/>
              <a:t>First select the function from the drop down list, then the corresponding type</a:t>
            </a:r>
            <a:endParaRPr lang="en-US" altLang="x-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CB6C5F-380B-4322-AAAF-B03448C3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33" y="903767"/>
            <a:ext cx="6194670" cy="50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1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Using Lookup in line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50" y="903767"/>
            <a:ext cx="4076588" cy="5050883"/>
          </a:xfrm>
        </p:spPr>
        <p:txBody>
          <a:bodyPr>
            <a:noAutofit/>
          </a:bodyPr>
          <a:lstStyle/>
          <a:p>
            <a:r>
              <a:rPr lang="en-US" dirty="0"/>
              <a:t>Lookups allow you to perform value substitutions</a:t>
            </a:r>
          </a:p>
          <a:p>
            <a:pPr lvl="1"/>
            <a:r>
              <a:rPr lang="en-US" dirty="0"/>
              <a:t>If VIP = “True”, then write “*** VIP ***”</a:t>
            </a:r>
          </a:p>
          <a:p>
            <a:r>
              <a:rPr lang="en-US" dirty="0"/>
              <a:t>Select the appropriate lookup value</a:t>
            </a:r>
            <a:endParaRPr lang="en-US" alt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6BB38E-0DED-44C7-BE7A-BBC5F4865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8" y="1024321"/>
            <a:ext cx="5575023" cy="4462079"/>
          </a:xfrm>
          <a:prstGeom prst="rect">
            <a:avLst/>
          </a:prstGeom>
        </p:spPr>
      </p:pic>
      <p:sp>
        <p:nvSpPr>
          <p:cNvPr id="7" name="Line 7">
            <a:extLst>
              <a:ext uri="{FF2B5EF4-FFF2-40B4-BE49-F238E27FC236}">
                <a16:creationId xmlns:a16="http://schemas.microsoft.com/office/drawing/2014/main" xmlns="" id="{1F4D1A15-FB81-40B3-8DE5-E978276471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4845" y="1868994"/>
            <a:ext cx="4221176" cy="2240781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Using Only If Statements in line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50" y="903767"/>
            <a:ext cx="4076588" cy="5050883"/>
          </a:xfrm>
        </p:spPr>
        <p:txBody>
          <a:bodyPr>
            <a:noAutofit/>
          </a:bodyPr>
          <a:lstStyle/>
          <a:p>
            <a:r>
              <a:rPr lang="en-US" dirty="0"/>
              <a:t>“Only If” statements are used to add conditionals to the profile line item.</a:t>
            </a:r>
          </a:p>
          <a:p>
            <a:r>
              <a:rPr lang="en-US" dirty="0"/>
              <a:t>Sample – Only write the profile line item for home airport if there is a value in the phone field.</a:t>
            </a:r>
          </a:p>
          <a:p>
            <a:pPr lvl="1"/>
            <a:r>
              <a:rPr lang="en-US" dirty="0"/>
              <a:t>/user/</a:t>
            </a:r>
            <a:r>
              <a:rPr lang="en-US" dirty="0" err="1"/>
              <a:t>userInfo</a:t>
            </a:r>
            <a:r>
              <a:rPr lang="en-US" dirty="0"/>
              <a:t>/</a:t>
            </a:r>
            <a:r>
              <a:rPr lang="en-US" dirty="0" err="1"/>
              <a:t>workPhone</a:t>
            </a:r>
            <a:r>
              <a:rPr lang="en-US" dirty="0"/>
              <a:t>/number would go into the Only If field.</a:t>
            </a:r>
            <a:endParaRPr lang="en-US" altLang="x-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7494F1-FE67-4062-A83A-C703042D1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65" y="914798"/>
            <a:ext cx="5652027" cy="4725988"/>
          </a:xfrm>
          <a:prstGeom prst="rect">
            <a:avLst/>
          </a:prstGeom>
        </p:spPr>
      </p:pic>
      <p:sp>
        <p:nvSpPr>
          <p:cNvPr id="7" name="Line 7">
            <a:extLst>
              <a:ext uri="{FF2B5EF4-FFF2-40B4-BE49-F238E27FC236}">
                <a16:creationId xmlns:a16="http://schemas.microsoft.com/office/drawing/2014/main" xmlns="" id="{1F4D1A15-FB81-40B3-8DE5-E978276471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2385" y="3808325"/>
            <a:ext cx="3034603" cy="96464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/>
          <a:lstStyle/>
          <a:p>
            <a:r>
              <a:rPr lang="en-US" dirty="0"/>
              <a:t>What is Offline Profile Synchronization?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GDS Profile Synchronization allows profile data housed within DEEM to be written to either a Travel Agency GDS or Profile Management System, allowing an agency to fulfill offline bookings for the end-user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“Web Services” (subscription) enables communication between systems</a:t>
            </a:r>
          </a:p>
          <a:p>
            <a:r>
              <a:rPr lang="en-US" altLang="x-none" dirty="0"/>
              <a:t>ETSI is our 3</a:t>
            </a:r>
            <a:r>
              <a:rPr lang="en-US" altLang="x-none" baseline="30000" dirty="0"/>
              <a:t>rd</a:t>
            </a:r>
            <a:r>
              <a:rPr lang="en-US" altLang="x-none" dirty="0"/>
              <a:t> party Profile Synch Vendor facilitating transmission to the GDS</a:t>
            </a:r>
          </a:p>
          <a:p>
            <a:r>
              <a:rPr lang="en-US" altLang="x-none" dirty="0"/>
              <a:t>Due to multiple touch points, synchronization is not instantaneous</a:t>
            </a:r>
            <a:endParaRPr lang="en-US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508707" y="3937408"/>
            <a:ext cx="2062753" cy="2554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3685588" y="3300956"/>
            <a:ext cx="1319719" cy="4648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Web Services</a:t>
            </a:r>
          </a:p>
          <a:p>
            <a:pPr algn="ctr"/>
            <a:r>
              <a:rPr lang="en-US" sz="12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 (subscription)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2049294" y="3253438"/>
            <a:ext cx="1143000" cy="1371600"/>
          </a:xfrm>
          <a:prstGeom prst="can">
            <a:avLst>
              <a:gd name="adj" fmla="val 30000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1400" dirty="0">
                <a:solidFill>
                  <a:schemeClr val="folHlink"/>
                </a:solidFill>
              </a:rPr>
              <a:t>Customer</a:t>
            </a:r>
          </a:p>
          <a:p>
            <a:pPr algn="ctr"/>
            <a:r>
              <a:rPr lang="en-US" altLang="x-none" sz="1400" dirty="0">
                <a:solidFill>
                  <a:schemeClr val="folHlink"/>
                </a:solidFill>
              </a:rPr>
              <a:t>Profile</a:t>
            </a:r>
          </a:p>
          <a:p>
            <a:pPr algn="ctr"/>
            <a:r>
              <a:rPr lang="en-US" altLang="x-none" sz="1400" dirty="0">
                <a:solidFill>
                  <a:schemeClr val="folHlink"/>
                </a:solidFill>
              </a:rPr>
              <a:t>Database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6993909" y="3929890"/>
            <a:ext cx="1557238" cy="751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5658992" y="2900368"/>
            <a:ext cx="3007615" cy="257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Profile Synch Vendor (ETSI)</a:t>
            </a:r>
          </a:p>
        </p:txBody>
      </p:sp>
      <p:pic>
        <p:nvPicPr>
          <p:cNvPr id="9" name="Picture 16" descr="Gali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6194" y="4184948"/>
            <a:ext cx="7810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Sa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3351" y="3643421"/>
            <a:ext cx="821251" cy="3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Worldsp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3351" y="3066860"/>
            <a:ext cx="11430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j043163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204" y="323244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24" y="3343085"/>
            <a:ext cx="920496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00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Finished?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50" y="903767"/>
            <a:ext cx="4076588" cy="5050883"/>
          </a:xfrm>
        </p:spPr>
        <p:txBody>
          <a:bodyPr>
            <a:noAutofit/>
          </a:bodyPr>
          <a:lstStyle/>
          <a:p>
            <a:r>
              <a:rPr lang="en-US" dirty="0"/>
              <a:t>Once you have completed the mask, and updated all necessary profile lines, you must </a:t>
            </a:r>
            <a:r>
              <a:rPr lang="en-US" b="1" dirty="0"/>
              <a:t>enable the account</a:t>
            </a:r>
            <a:r>
              <a:rPr lang="en-US" dirty="0"/>
              <a:t>.</a:t>
            </a:r>
          </a:p>
          <a:p>
            <a:r>
              <a:rPr lang="en-US" dirty="0"/>
              <a:t>This is completed from the “Edit” page of the account (Select “Edit” in the “Action” drop-down, or click on the account name in an account search.</a:t>
            </a:r>
            <a:endParaRPr lang="en-US" alt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038A8-6BD9-432E-87A9-3C5E3C206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30" y="843663"/>
            <a:ext cx="5969110" cy="5267306"/>
          </a:xfrm>
          <a:prstGeom prst="rect">
            <a:avLst/>
          </a:prstGeom>
        </p:spPr>
      </p:pic>
      <p:sp>
        <p:nvSpPr>
          <p:cNvPr id="7" name="Line 7">
            <a:extLst>
              <a:ext uri="{FF2B5EF4-FFF2-40B4-BE49-F238E27FC236}">
                <a16:creationId xmlns:a16="http://schemas.microsoft.com/office/drawing/2014/main" xmlns="" id="{1F4D1A15-FB81-40B3-8DE5-E978276471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73829" y="1527349"/>
            <a:ext cx="4466941" cy="128618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Tips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87" y="1004835"/>
            <a:ext cx="10568451" cy="4949815"/>
          </a:xfrm>
        </p:spPr>
        <p:txBody>
          <a:bodyPr>
            <a:noAutofit/>
          </a:bodyPr>
          <a:lstStyle/>
          <a:p>
            <a:r>
              <a:rPr lang="en-US" dirty="0"/>
              <a:t>Any XML fields that contain underscores need to be wrapped in brackets.</a:t>
            </a:r>
          </a:p>
          <a:p>
            <a:pPr marL="457200" lvl="1" indent="0">
              <a:buNone/>
            </a:pPr>
            <a:r>
              <a:rPr lang="en-US" i="1" dirty="0"/>
              <a:t>/user/</a:t>
            </a:r>
            <a:r>
              <a:rPr lang="en-US" i="1" dirty="0" err="1"/>
              <a:t>servicePreferences</a:t>
            </a:r>
            <a:r>
              <a:rPr lang="en-US" i="1" dirty="0"/>
              <a:t>/</a:t>
            </a:r>
            <a:r>
              <a:rPr lang="en-US" i="1" dirty="0" err="1"/>
              <a:t>airlinePreferences</a:t>
            </a:r>
            <a:r>
              <a:rPr lang="en-US" i="1" dirty="0"/>
              <a:t>/</a:t>
            </a:r>
            <a:r>
              <a:rPr lang="en-US" i="1" dirty="0" err="1"/>
              <a:t>membershipSet</a:t>
            </a:r>
            <a:r>
              <a:rPr lang="en-US" i="1" dirty="0"/>
              <a:t>/membership</a:t>
            </a:r>
            <a:r>
              <a:rPr lang="en-US" b="1" i="1" dirty="0">
                <a:solidFill>
                  <a:srgbClr val="FF0000"/>
                </a:solidFill>
              </a:rPr>
              <a:t>_1</a:t>
            </a:r>
            <a:r>
              <a:rPr lang="en-US" i="1" dirty="0"/>
              <a:t>/</a:t>
            </a:r>
            <a:r>
              <a:rPr lang="en-US" i="1" dirty="0" err="1"/>
              <a:t>airlineCode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dirty="0"/>
              <a:t>   Is translated to the following:</a:t>
            </a:r>
          </a:p>
          <a:p>
            <a:pPr marL="457200" lvl="1" indent="0">
              <a:buNone/>
            </a:pPr>
            <a:r>
              <a:rPr lang="en-US" i="1" dirty="0"/>
              <a:t>/user/</a:t>
            </a:r>
            <a:r>
              <a:rPr lang="en-US" i="1" dirty="0" err="1"/>
              <a:t>servicePreferences</a:t>
            </a:r>
            <a:r>
              <a:rPr lang="en-US" i="1" dirty="0"/>
              <a:t>/</a:t>
            </a:r>
            <a:r>
              <a:rPr lang="en-US" i="1" dirty="0" err="1"/>
              <a:t>airlinePreferences</a:t>
            </a:r>
            <a:r>
              <a:rPr lang="en-US" i="1" dirty="0"/>
              <a:t>/</a:t>
            </a:r>
            <a:r>
              <a:rPr lang="en-US" i="1" dirty="0" err="1"/>
              <a:t>membershipSet</a:t>
            </a:r>
            <a:r>
              <a:rPr lang="en-US" i="1" dirty="0"/>
              <a:t>/membership</a:t>
            </a:r>
            <a:r>
              <a:rPr lang="en-US" b="1" i="1" dirty="0">
                <a:solidFill>
                  <a:srgbClr val="FF0000"/>
                </a:solidFill>
              </a:rPr>
              <a:t>[1]</a:t>
            </a:r>
            <a:r>
              <a:rPr lang="en-US" i="1" dirty="0"/>
              <a:t>/</a:t>
            </a:r>
            <a:r>
              <a:rPr lang="en-US" i="1" dirty="0" err="1"/>
              <a:t>airlineCode</a:t>
            </a:r>
            <a:endParaRPr lang="en-US" i="1" dirty="0"/>
          </a:p>
          <a:p>
            <a:r>
              <a:rPr lang="en-US" dirty="0"/>
              <a:t>Use the prefix and suffix fields to link data with hard-coded GDS formats.</a:t>
            </a:r>
          </a:p>
          <a:p>
            <a:r>
              <a:rPr lang="en-US" dirty="0"/>
              <a:t>Ensure your “Path” in each profile line item is cased properly</a:t>
            </a:r>
          </a:p>
          <a:p>
            <a:pPr lvl="1"/>
            <a:r>
              <a:rPr lang="en-US" dirty="0"/>
              <a:t>Improper casing will cause data to not populate to GDS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77688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87057" y="-29494"/>
            <a:ext cx="9681906" cy="6896100"/>
          </a:xfrm>
          <a:custGeom>
            <a:avLst/>
            <a:gdLst>
              <a:gd name="connsiteX0" fmla="*/ 3600450 w 6997700"/>
              <a:gd name="connsiteY0" fmla="*/ 0 h 6858001"/>
              <a:gd name="connsiteX1" fmla="*/ 5736167 w 6997700"/>
              <a:gd name="connsiteY1" fmla="*/ 0 h 6858001"/>
              <a:gd name="connsiteX2" fmla="*/ 6997700 w 6997700"/>
              <a:gd name="connsiteY2" fmla="*/ 3445934 h 6858001"/>
              <a:gd name="connsiteX3" fmla="*/ 5736167 w 6997700"/>
              <a:gd name="connsiteY3" fmla="*/ 6858001 h 6858001"/>
              <a:gd name="connsiteX4" fmla="*/ 4076700 w 6997700"/>
              <a:gd name="connsiteY4" fmla="*/ 6858001 h 6858001"/>
              <a:gd name="connsiteX5" fmla="*/ 3600450 w 6997700"/>
              <a:gd name="connsiteY5" fmla="*/ 6858001 h 6858001"/>
              <a:gd name="connsiteX6" fmla="*/ 0 w 6997700"/>
              <a:gd name="connsiteY6" fmla="*/ 6858001 h 6858001"/>
              <a:gd name="connsiteX7" fmla="*/ 0 w 6997700"/>
              <a:gd name="connsiteY7" fmla="*/ 1 h 6858001"/>
              <a:gd name="connsiteX8" fmla="*/ 3600450 w 6997700"/>
              <a:gd name="connsiteY8" fmla="*/ 1 h 6858001"/>
              <a:gd name="connsiteX0" fmla="*/ 6284656 w 9681906"/>
              <a:gd name="connsiteY0" fmla="*/ 29496 h 6887497"/>
              <a:gd name="connsiteX1" fmla="*/ 8420373 w 9681906"/>
              <a:gd name="connsiteY1" fmla="*/ 29496 h 6887497"/>
              <a:gd name="connsiteX2" fmla="*/ 9681906 w 9681906"/>
              <a:gd name="connsiteY2" fmla="*/ 3475430 h 6887497"/>
              <a:gd name="connsiteX3" fmla="*/ 8420373 w 9681906"/>
              <a:gd name="connsiteY3" fmla="*/ 6887497 h 6887497"/>
              <a:gd name="connsiteX4" fmla="*/ 6760906 w 9681906"/>
              <a:gd name="connsiteY4" fmla="*/ 6887497 h 6887497"/>
              <a:gd name="connsiteX5" fmla="*/ 6284656 w 9681906"/>
              <a:gd name="connsiteY5" fmla="*/ 6887497 h 6887497"/>
              <a:gd name="connsiteX6" fmla="*/ 2684206 w 9681906"/>
              <a:gd name="connsiteY6" fmla="*/ 6887497 h 6887497"/>
              <a:gd name="connsiteX7" fmla="*/ 0 w 9681906"/>
              <a:gd name="connsiteY7" fmla="*/ 0 h 6887497"/>
              <a:gd name="connsiteX8" fmla="*/ 6284656 w 9681906"/>
              <a:gd name="connsiteY8" fmla="*/ 29497 h 6887497"/>
              <a:gd name="connsiteX9" fmla="*/ 6284656 w 9681906"/>
              <a:gd name="connsiteY9" fmla="*/ 29496 h 6887497"/>
              <a:gd name="connsiteX0" fmla="*/ 6284656 w 9681906"/>
              <a:gd name="connsiteY0" fmla="*/ 29496 h 6887497"/>
              <a:gd name="connsiteX1" fmla="*/ 8420373 w 9681906"/>
              <a:gd name="connsiteY1" fmla="*/ 29496 h 6887497"/>
              <a:gd name="connsiteX2" fmla="*/ 9681906 w 9681906"/>
              <a:gd name="connsiteY2" fmla="*/ 3475430 h 6887497"/>
              <a:gd name="connsiteX3" fmla="*/ 8420373 w 9681906"/>
              <a:gd name="connsiteY3" fmla="*/ 6887497 h 6887497"/>
              <a:gd name="connsiteX4" fmla="*/ 6760906 w 9681906"/>
              <a:gd name="connsiteY4" fmla="*/ 6887497 h 6887497"/>
              <a:gd name="connsiteX5" fmla="*/ 6284656 w 9681906"/>
              <a:gd name="connsiteY5" fmla="*/ 6887497 h 6887497"/>
              <a:gd name="connsiteX6" fmla="*/ 88490 w 9681906"/>
              <a:gd name="connsiteY6" fmla="*/ 6858000 h 6887497"/>
              <a:gd name="connsiteX7" fmla="*/ 0 w 9681906"/>
              <a:gd name="connsiteY7" fmla="*/ 0 h 6887497"/>
              <a:gd name="connsiteX8" fmla="*/ 6284656 w 9681906"/>
              <a:gd name="connsiteY8" fmla="*/ 29497 h 6887497"/>
              <a:gd name="connsiteX9" fmla="*/ 6284656 w 9681906"/>
              <a:gd name="connsiteY9" fmla="*/ 29496 h 6887497"/>
              <a:gd name="connsiteX0" fmla="*/ 6284656 w 9681906"/>
              <a:gd name="connsiteY0" fmla="*/ 29496 h 6959600"/>
              <a:gd name="connsiteX1" fmla="*/ 8420373 w 9681906"/>
              <a:gd name="connsiteY1" fmla="*/ 29496 h 6959600"/>
              <a:gd name="connsiteX2" fmla="*/ 9681906 w 9681906"/>
              <a:gd name="connsiteY2" fmla="*/ 3475430 h 6959600"/>
              <a:gd name="connsiteX3" fmla="*/ 8420373 w 9681906"/>
              <a:gd name="connsiteY3" fmla="*/ 6887497 h 6959600"/>
              <a:gd name="connsiteX4" fmla="*/ 6760906 w 9681906"/>
              <a:gd name="connsiteY4" fmla="*/ 6887497 h 6959600"/>
              <a:gd name="connsiteX5" fmla="*/ 6284656 w 9681906"/>
              <a:gd name="connsiteY5" fmla="*/ 6887497 h 6959600"/>
              <a:gd name="connsiteX6" fmla="*/ 50390 w 9681906"/>
              <a:gd name="connsiteY6" fmla="*/ 6959600 h 6959600"/>
              <a:gd name="connsiteX7" fmla="*/ 0 w 9681906"/>
              <a:gd name="connsiteY7" fmla="*/ 0 h 6959600"/>
              <a:gd name="connsiteX8" fmla="*/ 6284656 w 9681906"/>
              <a:gd name="connsiteY8" fmla="*/ 29497 h 6959600"/>
              <a:gd name="connsiteX9" fmla="*/ 6284656 w 9681906"/>
              <a:gd name="connsiteY9" fmla="*/ 29496 h 6959600"/>
              <a:gd name="connsiteX0" fmla="*/ 6284656 w 9681906"/>
              <a:gd name="connsiteY0" fmla="*/ 29496 h 6896100"/>
              <a:gd name="connsiteX1" fmla="*/ 8420373 w 9681906"/>
              <a:gd name="connsiteY1" fmla="*/ 29496 h 6896100"/>
              <a:gd name="connsiteX2" fmla="*/ 9681906 w 9681906"/>
              <a:gd name="connsiteY2" fmla="*/ 3475430 h 6896100"/>
              <a:gd name="connsiteX3" fmla="*/ 8420373 w 9681906"/>
              <a:gd name="connsiteY3" fmla="*/ 6887497 h 6896100"/>
              <a:gd name="connsiteX4" fmla="*/ 6760906 w 9681906"/>
              <a:gd name="connsiteY4" fmla="*/ 6887497 h 6896100"/>
              <a:gd name="connsiteX5" fmla="*/ 6284656 w 9681906"/>
              <a:gd name="connsiteY5" fmla="*/ 6887497 h 6896100"/>
              <a:gd name="connsiteX6" fmla="*/ 50390 w 9681906"/>
              <a:gd name="connsiteY6" fmla="*/ 6896100 h 6896100"/>
              <a:gd name="connsiteX7" fmla="*/ 0 w 9681906"/>
              <a:gd name="connsiteY7" fmla="*/ 0 h 6896100"/>
              <a:gd name="connsiteX8" fmla="*/ 6284656 w 9681906"/>
              <a:gd name="connsiteY8" fmla="*/ 29497 h 6896100"/>
              <a:gd name="connsiteX9" fmla="*/ 6284656 w 9681906"/>
              <a:gd name="connsiteY9" fmla="*/ 29496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81906" h="6896100">
                <a:moveTo>
                  <a:pt x="6284656" y="29496"/>
                </a:moveTo>
                <a:lnTo>
                  <a:pt x="8420373" y="29496"/>
                </a:lnTo>
                <a:lnTo>
                  <a:pt x="9681906" y="3475430"/>
                </a:lnTo>
                <a:lnTo>
                  <a:pt x="8420373" y="6887497"/>
                </a:lnTo>
                <a:lnTo>
                  <a:pt x="6760906" y="6887497"/>
                </a:lnTo>
                <a:lnTo>
                  <a:pt x="6284656" y="6887497"/>
                </a:lnTo>
                <a:lnTo>
                  <a:pt x="50390" y="6896100"/>
                </a:lnTo>
                <a:lnTo>
                  <a:pt x="0" y="0"/>
                </a:lnTo>
                <a:lnTo>
                  <a:pt x="6284656" y="29497"/>
                </a:lnTo>
                <a:lnTo>
                  <a:pt x="6284656" y="29496"/>
                </a:lnTo>
                <a:close/>
              </a:path>
            </a:pathLst>
          </a:cu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596797" y="3404435"/>
            <a:ext cx="461408" cy="225351"/>
          </a:xfrm>
          <a:prstGeom prst="triangle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370924" y="2972079"/>
            <a:ext cx="7120182" cy="7757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Troubleshooting and Logs Review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36308"/>
      </p:ext>
    </p:extLst>
  </p:cSld>
  <p:clrMapOvr>
    <a:masterClrMapping/>
  </p:clrMapOvr>
  <p:transition spd="slow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>
            <a:normAutofit/>
          </a:bodyPr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87" y="1004835"/>
            <a:ext cx="10568451" cy="5426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If your newly created account is not synching to the GDS, check the following:</a:t>
            </a:r>
          </a:p>
          <a:p>
            <a:r>
              <a:rPr lang="en-US" sz="1800" dirty="0"/>
              <a:t>Ensure the web service is correctly established.</a:t>
            </a:r>
          </a:p>
          <a:p>
            <a:pPr lvl="1"/>
            <a:r>
              <a:rPr lang="en-US" sz="1600" dirty="0"/>
              <a:t>Domain is assigned to proper domain group.</a:t>
            </a:r>
          </a:p>
          <a:p>
            <a:pPr lvl="1"/>
            <a:r>
              <a:rPr lang="en-US" sz="1600" dirty="0"/>
              <a:t>Changes have been committed at super domain level</a:t>
            </a:r>
          </a:p>
          <a:p>
            <a:pPr lvl="1"/>
            <a:r>
              <a:rPr lang="en-US" sz="1600" dirty="0"/>
              <a:t>Web service rule enabled to the proper group at domain level</a:t>
            </a:r>
          </a:p>
          <a:p>
            <a:pPr lvl="1"/>
            <a:r>
              <a:rPr lang="en-US" sz="1600" dirty="0"/>
              <a:t>Ensure that users meet group parameters (i.e. using home phone for group, that users contain home phone)</a:t>
            </a:r>
          </a:p>
          <a:p>
            <a:pPr lvl="1"/>
            <a:r>
              <a:rPr lang="en-US" sz="1600" dirty="0"/>
              <a:t>Changes have been committed at domain level</a:t>
            </a:r>
          </a:p>
          <a:p>
            <a:pPr lvl="1"/>
            <a:r>
              <a:rPr lang="en-US" sz="1600" dirty="0"/>
              <a:t>Web service assigned to profile mask in configuration UI</a:t>
            </a:r>
          </a:p>
          <a:p>
            <a:r>
              <a:rPr lang="en-US" sz="1800" dirty="0"/>
              <a:t>Ensure that the mask is enabled.</a:t>
            </a:r>
          </a:p>
          <a:p>
            <a:pPr lvl="1"/>
            <a:r>
              <a:rPr lang="en-US" sz="1600" dirty="0"/>
              <a:t>On the “Edit” page of the mask, the “Enabled” toggle should be set to “True”.</a:t>
            </a:r>
          </a:p>
          <a:p>
            <a:r>
              <a:rPr lang="en-US" sz="1800" dirty="0"/>
              <a:t>Check for domain name consistency</a:t>
            </a:r>
          </a:p>
          <a:p>
            <a:pPr lvl="1"/>
            <a:r>
              <a:rPr lang="en-US" sz="1600" dirty="0"/>
              <a:t>Domain name in UI must match domain </a:t>
            </a:r>
            <a:r>
              <a:rPr lang="en-US" sz="1600" dirty="0" err="1"/>
              <a:t>shortname</a:t>
            </a:r>
            <a:r>
              <a:rPr lang="en-US" sz="1600" dirty="0"/>
              <a:t> in Services Console.</a:t>
            </a:r>
          </a:p>
          <a:p>
            <a:r>
              <a:rPr lang="en-US" sz="1800" dirty="0"/>
              <a:t>Check for 1st level star consistency</a:t>
            </a:r>
          </a:p>
          <a:p>
            <a:pPr lvl="1"/>
            <a:r>
              <a:rPr lang="en-US" sz="1600" dirty="0"/>
              <a:t>1st level star must match 1st level profile listed in configuration UI </a:t>
            </a:r>
          </a:p>
          <a:p>
            <a:r>
              <a:rPr lang="en-US" sz="2000" dirty="0"/>
              <a:t>Branch access</a:t>
            </a:r>
          </a:p>
          <a:p>
            <a:pPr lvl="1"/>
            <a:r>
              <a:rPr lang="en-US" sz="1600" dirty="0"/>
              <a:t>Ensure that branch access has been opened between your Sabre Web Services </a:t>
            </a:r>
            <a:r>
              <a:rPr lang="en-US" sz="1600" dirty="0" err="1"/>
              <a:t>iPCC</a:t>
            </a:r>
            <a:r>
              <a:rPr lang="en-US" sz="1600" dirty="0"/>
              <a:t> and PCC housing profiles for Sabre or between 1H1H and PCC for Apollo</a:t>
            </a:r>
            <a:endParaRPr lang="en-US" altLang="x-none" sz="1600" dirty="0"/>
          </a:p>
        </p:txBody>
      </p:sp>
    </p:spTree>
    <p:extLst>
      <p:ext uri="{BB962C8B-B14F-4D97-AF65-F5344CB8AC3E}">
        <p14:creationId xmlns:p14="http://schemas.microsoft.com/office/powerpoint/2010/main" val="772386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Synchronization Logs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B531681-19F9-49EA-AF98-AF4F560CBF66}"/>
              </a:ext>
            </a:extLst>
          </p:cNvPr>
          <p:cNvSpPr txBox="1">
            <a:spLocks/>
          </p:cNvSpPr>
          <p:nvPr/>
        </p:nvSpPr>
        <p:spPr>
          <a:xfrm>
            <a:off x="990600" y="1509722"/>
            <a:ext cx="10515600" cy="4819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x-none" dirty="0"/>
              <a:t>Once the profile map has been processed for a particular customer, real-time access to the following information is available online:</a:t>
            </a:r>
          </a:p>
          <a:p>
            <a:pPr lvl="1"/>
            <a:r>
              <a:rPr lang="en-US" altLang="x-none" dirty="0"/>
              <a:t>All user profiles that were successfully written to the GDS. </a:t>
            </a:r>
          </a:p>
          <a:p>
            <a:pPr lvl="1"/>
            <a:r>
              <a:rPr lang="en-US" altLang="x-none" dirty="0"/>
              <a:t>All user profiles that were not successfully written to the GDS. </a:t>
            </a:r>
          </a:p>
          <a:p>
            <a:pPr lvl="2"/>
            <a:r>
              <a:rPr lang="en-US" altLang="x-none" dirty="0"/>
              <a:t>Error response included with every user.</a:t>
            </a:r>
          </a:p>
          <a:p>
            <a:pPr>
              <a:buFontTx/>
              <a:buChar char="•"/>
            </a:pPr>
            <a:r>
              <a:rPr lang="en-US" altLang="x-none" dirty="0"/>
              <a:t>Access the online synchronization log from the </a:t>
            </a:r>
            <a:r>
              <a:rPr lang="en-US" altLang="x-none" dirty="0">
                <a:hlinkClick r:id="rId3" action="ppaction://hlinksldjump"/>
              </a:rPr>
              <a:t>ETSI</a:t>
            </a:r>
            <a:r>
              <a:rPr lang="en-US" altLang="x-none" dirty="0"/>
              <a:t> interface menu:</a:t>
            </a:r>
          </a:p>
          <a:p>
            <a:endParaRPr lang="en-US" alt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2C1213-B4E0-457C-97DD-F6D6DD20C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110" y="4057850"/>
            <a:ext cx="7495238" cy="1590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Line 7">
            <a:extLst>
              <a:ext uri="{FF2B5EF4-FFF2-40B4-BE49-F238E27FC236}">
                <a16:creationId xmlns:a16="http://schemas.microsoft.com/office/drawing/2014/main" xmlns="" id="{05BF578A-77B3-4B18-A062-6F8126394B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03490" y="4507552"/>
            <a:ext cx="10048" cy="146116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xmlns="" id="{C495C016-6CFE-451D-A1FA-24BD13CFA3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9661" y="4527677"/>
            <a:ext cx="10048" cy="146116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564"/>
          </a:xfrm>
        </p:spPr>
        <p:txBody>
          <a:bodyPr/>
          <a:lstStyle/>
          <a:p>
            <a:r>
              <a:rPr lang="en-US" dirty="0"/>
              <a:t>Online Synchronization Log Success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5" y="3657600"/>
            <a:ext cx="10274439" cy="333931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x-none" sz="2200" dirty="0"/>
              <a:t>Use drop down list to select account (Only accounts owned by agency is displayed)</a:t>
            </a:r>
          </a:p>
          <a:p>
            <a:pPr lvl="1">
              <a:buFontTx/>
              <a:buChar char="•"/>
            </a:pPr>
            <a:r>
              <a:rPr lang="en-US" altLang="x-none" sz="1800" dirty="0"/>
              <a:t>Number immediately following account name refers to the number of profiles “In queue”, or waiting to be synched</a:t>
            </a:r>
          </a:p>
          <a:p>
            <a:pPr>
              <a:buFontTx/>
              <a:buChar char="•"/>
            </a:pPr>
            <a:r>
              <a:rPr lang="en-US" altLang="x-none" sz="2200" dirty="0"/>
              <a:t>Use the date fields to narrow search down to specific dates profiles have synched.</a:t>
            </a:r>
          </a:p>
          <a:p>
            <a:pPr lvl="1">
              <a:buFontTx/>
              <a:buChar char="•"/>
            </a:pPr>
            <a:r>
              <a:rPr lang="en-US" altLang="x-none" sz="1800" dirty="0"/>
              <a:t>For instance, if you wish to view profiles that have synched today, you would simply change the first date to today’s date, and click on “Query”</a:t>
            </a:r>
            <a:endParaRPr lang="en-US" altLang="x-none" sz="2200" dirty="0"/>
          </a:p>
          <a:p>
            <a:pPr>
              <a:buFontTx/>
              <a:buChar char="•"/>
            </a:pPr>
            <a:r>
              <a:rPr lang="en-US" altLang="x-none" sz="2200" dirty="0"/>
              <a:t>Click on “View Error Report” to view any synchronization errors associated to this account.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761" b="18999"/>
          <a:stretch/>
        </p:blipFill>
        <p:spPr bwMode="auto">
          <a:xfrm>
            <a:off x="979715" y="2277322"/>
            <a:ext cx="7322457" cy="113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466456-EE0C-4E7A-90DC-F44DE3165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5" y="1155114"/>
            <a:ext cx="4449535" cy="1091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871B69-F155-477D-8CC0-411FC9C77C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27586" b="-4293"/>
          <a:stretch/>
        </p:blipFill>
        <p:spPr>
          <a:xfrm>
            <a:off x="979715" y="3412786"/>
            <a:ext cx="1009858" cy="2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95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193"/>
          </a:xfrm>
        </p:spPr>
        <p:txBody>
          <a:bodyPr/>
          <a:lstStyle/>
          <a:p>
            <a:r>
              <a:rPr lang="en-US" dirty="0"/>
              <a:t>Success Page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877" y="2934119"/>
            <a:ext cx="10687259" cy="3264919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altLang="x-none" sz="1500" b="1" dirty="0"/>
              <a:t>Account Name:</a:t>
            </a:r>
            <a:r>
              <a:rPr lang="en-US" altLang="x-none" sz="1500" dirty="0"/>
              <a:t>  Name of account each customer is filed under - Standard naming convention is &lt;Agency&gt; - &lt;Customer Name&gt;</a:t>
            </a:r>
          </a:p>
          <a:p>
            <a:pPr>
              <a:buFontTx/>
              <a:buChar char="•"/>
            </a:pPr>
            <a:r>
              <a:rPr lang="en-US" altLang="x-none" sz="1500" b="1" dirty="0"/>
              <a:t>Username:  </a:t>
            </a:r>
            <a:r>
              <a:rPr lang="en-US" altLang="x-none" sz="1500" dirty="0"/>
              <a:t>All synch processes utilize username as unique identifier</a:t>
            </a:r>
          </a:p>
          <a:p>
            <a:pPr>
              <a:buFontTx/>
              <a:buChar char="•"/>
            </a:pPr>
            <a:r>
              <a:rPr lang="en-US" altLang="x-none" sz="1500" b="1" dirty="0"/>
              <a:t>Status:  </a:t>
            </a:r>
            <a:r>
              <a:rPr lang="en-US" altLang="x-none" sz="1500" dirty="0"/>
              <a:t>Advises whether the synch process was a success, or failure (Often times referred to as </a:t>
            </a:r>
            <a:r>
              <a:rPr lang="en-US" altLang="x-none" sz="1500" i="1" dirty="0" err="1"/>
              <a:t>System.Exception</a:t>
            </a:r>
            <a:r>
              <a:rPr lang="en-US" altLang="x-none" sz="1500" dirty="0"/>
              <a:t>) </a:t>
            </a:r>
          </a:p>
          <a:p>
            <a:pPr>
              <a:buFontTx/>
              <a:buChar char="•"/>
            </a:pPr>
            <a:r>
              <a:rPr lang="en-US" altLang="x-none" sz="1500" b="1" dirty="0"/>
              <a:t>Pseudo:  </a:t>
            </a:r>
            <a:r>
              <a:rPr lang="en-US" altLang="x-none" sz="1500" dirty="0"/>
              <a:t>GDS PCC assigned to account Database.</a:t>
            </a:r>
          </a:p>
          <a:p>
            <a:pPr>
              <a:buFontTx/>
              <a:buChar char="•"/>
            </a:pPr>
            <a:r>
              <a:rPr lang="en-US" altLang="x-none" sz="1500" b="1" dirty="0"/>
              <a:t>Level1Star:</a:t>
            </a:r>
            <a:r>
              <a:rPr lang="en-US" altLang="x-none" sz="1500" dirty="0"/>
              <a:t>  First level star profile is being written to</a:t>
            </a:r>
          </a:p>
          <a:p>
            <a:pPr>
              <a:buFontTx/>
              <a:buChar char="•"/>
            </a:pPr>
            <a:r>
              <a:rPr lang="en-US" altLang="x-none" sz="1500" b="1" dirty="0"/>
              <a:t>Level2Star:  </a:t>
            </a:r>
            <a:r>
              <a:rPr lang="en-US" altLang="x-none" sz="1500" dirty="0"/>
              <a:t>User profile name assigned to each user.</a:t>
            </a:r>
          </a:p>
          <a:p>
            <a:pPr>
              <a:buFontTx/>
              <a:buChar char="•"/>
            </a:pPr>
            <a:r>
              <a:rPr lang="en-US" altLang="x-none" sz="1500" b="1" dirty="0" err="1"/>
              <a:t>PNRSynchID</a:t>
            </a:r>
            <a:r>
              <a:rPr lang="en-US" altLang="x-none" sz="1500" b="1" dirty="0"/>
              <a:t>:</a:t>
            </a:r>
            <a:r>
              <a:rPr lang="en-US" altLang="x-none" sz="1500" dirty="0"/>
              <a:t>  Data field utilized for PNR Synchronization</a:t>
            </a:r>
          </a:p>
          <a:p>
            <a:pPr>
              <a:buFontTx/>
              <a:buChar char="•"/>
            </a:pPr>
            <a:r>
              <a:rPr lang="en-US" altLang="x-none" sz="1500" b="1" dirty="0" err="1"/>
              <a:t>Datestamp</a:t>
            </a:r>
            <a:r>
              <a:rPr lang="en-US" altLang="x-none" sz="1500" b="1" dirty="0"/>
              <a:t>:</a:t>
            </a:r>
            <a:r>
              <a:rPr lang="en-US" altLang="x-none" sz="1500" dirty="0"/>
              <a:t>  This is the timestamp (MST) assigned when the user profile has synched to the GDS.</a:t>
            </a:r>
          </a:p>
          <a:p>
            <a:pPr>
              <a:buFontTx/>
              <a:buChar char="•"/>
            </a:pPr>
            <a:r>
              <a:rPr lang="en-US" altLang="x-none" sz="1500" b="1" dirty="0"/>
              <a:t>Resynch:</a:t>
            </a:r>
            <a:r>
              <a:rPr lang="en-US" altLang="x-none" sz="1500" dirty="0"/>
              <a:t>  Allows you to resynch a profile to the GDS ( based on data already housed in ETSI vs. refreshing DEEM profile) </a:t>
            </a:r>
            <a:endParaRPr lang="en-US" altLang="x-none" sz="15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64" b="17653"/>
          <a:stretch/>
        </p:blipFill>
        <p:spPr bwMode="auto">
          <a:xfrm>
            <a:off x="978877" y="1356528"/>
            <a:ext cx="7202714" cy="115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92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Error Responses in Error 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686050"/>
            <a:ext cx="10606873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2200" dirty="0"/>
              <a:t>Most errors are GDS Centric (i.e. VERIFY MILEAGE MEMBERSHIP NUMBER)</a:t>
            </a:r>
          </a:p>
          <a:p>
            <a:pPr>
              <a:buFontTx/>
              <a:buChar char="•"/>
            </a:pPr>
            <a:r>
              <a:rPr lang="en-US" altLang="x-none" sz="1900" b="1" dirty="0"/>
              <a:t>Verify Exceeds Maximum Length</a:t>
            </a:r>
          </a:p>
          <a:p>
            <a:pPr lvl="1"/>
            <a:r>
              <a:rPr lang="en-US" altLang="x-none" sz="1700" dirty="0"/>
              <a:t>Data passed through to GDS exceeds GDS Limitations.</a:t>
            </a:r>
          </a:p>
          <a:p>
            <a:pPr>
              <a:buFontTx/>
              <a:buChar char="•"/>
            </a:pPr>
            <a:r>
              <a:rPr lang="en-US" altLang="x-none" sz="1900" b="1" dirty="0"/>
              <a:t>No Star Level One </a:t>
            </a:r>
            <a:r>
              <a:rPr lang="en-US" altLang="x-none" sz="1900" dirty="0"/>
              <a:t>– One of three possible scenarios:</a:t>
            </a:r>
          </a:p>
          <a:p>
            <a:pPr lvl="1"/>
            <a:r>
              <a:rPr lang="en-US" altLang="x-none" sz="1700" dirty="0"/>
              <a:t>First level star has not been created.</a:t>
            </a:r>
          </a:p>
          <a:p>
            <a:pPr lvl="1"/>
            <a:r>
              <a:rPr lang="en-US" altLang="x-none" sz="1700" dirty="0"/>
              <a:t>First level star submitted on profile map does not match first level star in GDS.</a:t>
            </a:r>
          </a:p>
          <a:p>
            <a:pPr lvl="1"/>
            <a:r>
              <a:rPr lang="en-US" altLang="x-none" sz="1700" dirty="0"/>
              <a:t>Branch Access is not opened.</a:t>
            </a:r>
          </a:p>
          <a:p>
            <a:pPr>
              <a:buFontTx/>
              <a:buChar char="•"/>
            </a:pPr>
            <a:r>
              <a:rPr lang="en-US" altLang="x-none" sz="1900" b="1" dirty="0"/>
              <a:t>Verify Mileage Membership Number</a:t>
            </a:r>
            <a:r>
              <a:rPr lang="en-US" altLang="x-none" sz="1900" dirty="0"/>
              <a:t> – One of three possible scenarios:</a:t>
            </a:r>
          </a:p>
          <a:p>
            <a:pPr lvl="1"/>
            <a:r>
              <a:rPr lang="en-US" altLang="x-none" sz="1700" dirty="0"/>
              <a:t>Improperly formatted mileage plus number.</a:t>
            </a:r>
          </a:p>
          <a:p>
            <a:pPr lvl="1"/>
            <a:r>
              <a:rPr lang="en-US" altLang="x-none" sz="1700" dirty="0"/>
              <a:t>In case of Apollo, Apollo validates UA frequent flyer numbers for proper length.</a:t>
            </a:r>
          </a:p>
          <a:p>
            <a:pPr lvl="1"/>
            <a:r>
              <a:rPr lang="en-US" altLang="x-none" sz="1700" dirty="0"/>
              <a:t>In case of Sabre, Sabre validates AA frequent flyer numbers for name association.</a:t>
            </a:r>
            <a:endParaRPr lang="en-US" altLang="x-none" dirty="0"/>
          </a:p>
          <a:p>
            <a:endParaRPr lang="en-US" altLang="x-none" sz="14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CB92F8-97DC-4A53-BB9E-1EF3D494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57" y="1430416"/>
            <a:ext cx="8514286" cy="380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EA55EF-58D2-447A-A507-59CF1CF2C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57" y="1884463"/>
            <a:ext cx="8490902" cy="8015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0852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Error Responses in Error Logs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322"/>
            <a:ext cx="10515600" cy="527459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altLang="x-none" sz="1900" b="1" dirty="0"/>
              <a:t>Invalid Zip Code</a:t>
            </a:r>
          </a:p>
          <a:p>
            <a:pPr lvl="1"/>
            <a:r>
              <a:rPr lang="en-US" altLang="x-none" sz="1700" dirty="0"/>
              <a:t>Address/Delivery fields are validated for format/length in GDS.</a:t>
            </a:r>
          </a:p>
          <a:p>
            <a:pPr lvl="1"/>
            <a:r>
              <a:rPr lang="en-US" altLang="x-none" sz="1700" dirty="0"/>
              <a:t>Most common occurrence is invalid formatting of “5+4” zip codes.</a:t>
            </a:r>
          </a:p>
          <a:p>
            <a:pPr>
              <a:buFontTx/>
              <a:buChar char="•"/>
            </a:pPr>
            <a:r>
              <a:rPr lang="en-US" altLang="x-none" sz="1800" b="1" dirty="0"/>
              <a:t>Verify Subfield – </a:t>
            </a:r>
            <a:r>
              <a:rPr lang="en-US" altLang="x-none" sz="1800" dirty="0"/>
              <a:t>One of three possible scenarios:</a:t>
            </a:r>
          </a:p>
          <a:p>
            <a:pPr lvl="1"/>
            <a:r>
              <a:rPr lang="en-US" altLang="x-none" sz="1600" dirty="0"/>
              <a:t>Address field is mapped to contain Company Name, and data is not present.</a:t>
            </a:r>
          </a:p>
          <a:p>
            <a:pPr lvl="1"/>
            <a:r>
              <a:rPr lang="en-US" altLang="x-none" sz="1600" dirty="0"/>
              <a:t>Street address is not present, however mailstop/suite, city, state and zip are passed.</a:t>
            </a:r>
          </a:p>
          <a:p>
            <a:pPr lvl="1"/>
            <a:r>
              <a:rPr lang="en-US" altLang="x-none" sz="1600" dirty="0"/>
              <a:t>Invalid GDS characters in address, mailstop, city or state fields.</a:t>
            </a:r>
          </a:p>
          <a:p>
            <a:pPr>
              <a:buFontTx/>
              <a:buChar char="•"/>
            </a:pPr>
            <a:r>
              <a:rPr lang="en-US" altLang="x-none" sz="1800" b="1" dirty="0"/>
              <a:t>Verify Name Field Format</a:t>
            </a:r>
          </a:p>
          <a:p>
            <a:pPr lvl="1"/>
            <a:r>
              <a:rPr lang="en-US" altLang="x-none" sz="1600" dirty="0"/>
              <a:t>Presence of non-alpha characters in name field.</a:t>
            </a:r>
          </a:p>
          <a:p>
            <a:pPr lvl="2"/>
            <a:r>
              <a:rPr lang="en-US" altLang="x-none" sz="1600" dirty="0"/>
              <a:t>Spec</a:t>
            </a:r>
            <a:r>
              <a:rPr lang="en-US" altLang="x-none" sz="1600" b="1" dirty="0"/>
              <a:t>i</a:t>
            </a:r>
            <a:r>
              <a:rPr lang="en-US" altLang="x-none" sz="1600" dirty="0"/>
              <a:t>al characters are stripped automatically.</a:t>
            </a:r>
          </a:p>
          <a:p>
            <a:pPr lvl="2"/>
            <a:r>
              <a:rPr lang="en-US" altLang="x-none" sz="1600" dirty="0"/>
              <a:t>This error is most commonly found with presence of numeric characters.</a:t>
            </a:r>
          </a:p>
          <a:p>
            <a:pPr>
              <a:buFontTx/>
              <a:buChar char="•"/>
            </a:pPr>
            <a:r>
              <a:rPr lang="en-US" altLang="x-none" sz="1800" b="1" dirty="0"/>
              <a:t>NG – NOT IN SA MODE U/C</a:t>
            </a:r>
          </a:p>
          <a:p>
            <a:pPr lvl="1"/>
            <a:r>
              <a:rPr lang="en-US" altLang="x-none" sz="1600" dirty="0"/>
              <a:t>Web service connection issue, and is typically self-resolving.</a:t>
            </a:r>
          </a:p>
          <a:p>
            <a:pPr lvl="1"/>
            <a:r>
              <a:rPr lang="en-US" altLang="x-none" sz="1600" dirty="0"/>
              <a:t>Attempt to re-synch profile, and if problem persists, file case to Profile Support.</a:t>
            </a:r>
          </a:p>
          <a:p>
            <a:pPr>
              <a:buFontTx/>
              <a:buChar char="•"/>
            </a:pPr>
            <a:r>
              <a:rPr lang="en-US" altLang="x-none" sz="1800" b="1" dirty="0"/>
              <a:t>Additional errors that require assistance from Profile Support:</a:t>
            </a:r>
          </a:p>
          <a:p>
            <a:pPr lvl="1"/>
            <a:r>
              <a:rPr lang="en-US" altLang="x-none" sz="1600" dirty="0"/>
              <a:t>ITEM NRA?</a:t>
            </a:r>
          </a:p>
          <a:p>
            <a:pPr lvl="1"/>
            <a:r>
              <a:rPr lang="en-US" altLang="x-none" sz="1600" dirty="0"/>
              <a:t>Unable to Process</a:t>
            </a:r>
          </a:p>
          <a:p>
            <a:pPr lvl="1"/>
            <a:r>
              <a:rPr lang="en-US" altLang="x-none" sz="1600" dirty="0"/>
              <a:t>Configuration Error (Listed under error type)</a:t>
            </a:r>
          </a:p>
          <a:p>
            <a:endParaRPr lang="en-US" altLang="x-none" sz="1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83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Resynching errors in bulk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59051"/>
            <a:ext cx="10515600" cy="2217912"/>
          </a:xfrm>
        </p:spPr>
        <p:txBody>
          <a:bodyPr>
            <a:normAutofit/>
          </a:bodyPr>
          <a:lstStyle/>
          <a:p>
            <a:r>
              <a:rPr lang="en-US" dirty="0"/>
              <a:t>Click on “Error Report”</a:t>
            </a:r>
          </a:p>
          <a:p>
            <a:r>
              <a:rPr lang="en-US" dirty="0"/>
              <a:t>Drill down to account you wish to resynch</a:t>
            </a:r>
          </a:p>
          <a:p>
            <a:r>
              <a:rPr lang="en-US" dirty="0"/>
              <a:t>Click on “Resynch All Errors from Account”</a:t>
            </a:r>
          </a:p>
          <a:p>
            <a:r>
              <a:rPr lang="en-US" dirty="0"/>
              <a:t>All users listed in the error report will attempt to resynch.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D4F62B-8BAB-41AE-B2DD-DAED49E8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58" y="1357322"/>
            <a:ext cx="6302100" cy="21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9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3" action="ppaction://hlinksldjump"/>
              </a:rPr>
              <a:t>Super domain configurations</a:t>
            </a:r>
            <a:endParaRPr lang="en-US" dirty="0"/>
          </a:p>
          <a:p>
            <a:pPr lvl="1"/>
            <a:r>
              <a:rPr lang="en-US" dirty="0"/>
              <a:t>Assign domain to super domain web service subscription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4" action="ppaction://hlinksldjump"/>
              </a:rPr>
              <a:t>Domain level configuration</a:t>
            </a:r>
            <a:endParaRPr lang="en-US" dirty="0"/>
          </a:p>
          <a:p>
            <a:pPr lvl="1"/>
            <a:r>
              <a:rPr lang="en-US" dirty="0"/>
              <a:t>Create group of users (Profile Synch group) and assign web service subscription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5" action="ppaction://hlinksldjump"/>
              </a:rPr>
              <a:t>The Profile Synch Interface - ETSI</a:t>
            </a:r>
            <a:endParaRPr lang="en-US" dirty="0"/>
          </a:p>
          <a:p>
            <a:pPr lvl="1"/>
            <a:r>
              <a:rPr lang="en-US" dirty="0"/>
              <a:t>Creating and Configuring the Profile Map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6" action="ppaction://hlinksldjump"/>
              </a:rPr>
              <a:t>Troubleshooting and Logs review</a:t>
            </a:r>
            <a:endParaRPr lang="en-US" dirty="0"/>
          </a:p>
          <a:p>
            <a:pPr lvl="1"/>
            <a:r>
              <a:rPr lang="en-US" altLang="x-none" dirty="0"/>
              <a:t>Test profile synch and troubleshoot as needed</a:t>
            </a:r>
          </a:p>
          <a:p>
            <a:pPr lvl="1"/>
            <a:r>
              <a:rPr lang="en-US" altLang="x-none" dirty="0"/>
              <a:t>Review synch logs on a regular basis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/>
          <a:lstStyle/>
          <a:p>
            <a:r>
              <a:rPr lang="en-US" b="1" dirty="0"/>
              <a:t>Steps for self-service profile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26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x-none" dirty="0"/>
              <a:t>Any questions regarding the synchronization process, which includes map processing, or error handling, should be routed to Profile Support.</a:t>
            </a:r>
          </a:p>
          <a:p>
            <a:pPr lvl="1"/>
            <a:r>
              <a:rPr lang="en-US" altLang="x-none" dirty="0"/>
              <a:t>Log into the Customer Support Portal</a:t>
            </a:r>
          </a:p>
          <a:p>
            <a:pPr lvl="1"/>
            <a:r>
              <a:rPr lang="en-US" altLang="x-none" dirty="0"/>
              <a:t>Open case with query.  </a:t>
            </a:r>
          </a:p>
          <a:p>
            <a:pPr lvl="1"/>
            <a:r>
              <a:rPr lang="en-US" altLang="x-none" dirty="0"/>
              <a:t>If a question about a specific error(s), include the following information:</a:t>
            </a:r>
          </a:p>
          <a:p>
            <a:pPr lvl="2"/>
            <a:r>
              <a:rPr lang="en-US" altLang="x-none" dirty="0"/>
              <a:t>Domain</a:t>
            </a:r>
          </a:p>
          <a:p>
            <a:pPr lvl="2"/>
            <a:r>
              <a:rPr lang="en-US" altLang="x-none" dirty="0"/>
              <a:t>Username(s)</a:t>
            </a:r>
          </a:p>
          <a:p>
            <a:pPr lvl="2"/>
            <a:r>
              <a:rPr lang="en-US" altLang="x-none" dirty="0"/>
              <a:t>Copy/Paste error response into case.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75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3156" y="3866523"/>
            <a:ext cx="545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 you.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00" y="4095915"/>
            <a:ext cx="527106" cy="5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8241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87057" y="-29494"/>
            <a:ext cx="9681906" cy="6896100"/>
          </a:xfrm>
          <a:custGeom>
            <a:avLst/>
            <a:gdLst>
              <a:gd name="connsiteX0" fmla="*/ 3600450 w 6997700"/>
              <a:gd name="connsiteY0" fmla="*/ 0 h 6858001"/>
              <a:gd name="connsiteX1" fmla="*/ 5736167 w 6997700"/>
              <a:gd name="connsiteY1" fmla="*/ 0 h 6858001"/>
              <a:gd name="connsiteX2" fmla="*/ 6997700 w 6997700"/>
              <a:gd name="connsiteY2" fmla="*/ 3445934 h 6858001"/>
              <a:gd name="connsiteX3" fmla="*/ 5736167 w 6997700"/>
              <a:gd name="connsiteY3" fmla="*/ 6858001 h 6858001"/>
              <a:gd name="connsiteX4" fmla="*/ 4076700 w 6997700"/>
              <a:gd name="connsiteY4" fmla="*/ 6858001 h 6858001"/>
              <a:gd name="connsiteX5" fmla="*/ 3600450 w 6997700"/>
              <a:gd name="connsiteY5" fmla="*/ 6858001 h 6858001"/>
              <a:gd name="connsiteX6" fmla="*/ 0 w 6997700"/>
              <a:gd name="connsiteY6" fmla="*/ 6858001 h 6858001"/>
              <a:gd name="connsiteX7" fmla="*/ 0 w 6997700"/>
              <a:gd name="connsiteY7" fmla="*/ 1 h 6858001"/>
              <a:gd name="connsiteX8" fmla="*/ 3600450 w 6997700"/>
              <a:gd name="connsiteY8" fmla="*/ 1 h 6858001"/>
              <a:gd name="connsiteX0" fmla="*/ 6284656 w 9681906"/>
              <a:gd name="connsiteY0" fmla="*/ 29496 h 6887497"/>
              <a:gd name="connsiteX1" fmla="*/ 8420373 w 9681906"/>
              <a:gd name="connsiteY1" fmla="*/ 29496 h 6887497"/>
              <a:gd name="connsiteX2" fmla="*/ 9681906 w 9681906"/>
              <a:gd name="connsiteY2" fmla="*/ 3475430 h 6887497"/>
              <a:gd name="connsiteX3" fmla="*/ 8420373 w 9681906"/>
              <a:gd name="connsiteY3" fmla="*/ 6887497 h 6887497"/>
              <a:gd name="connsiteX4" fmla="*/ 6760906 w 9681906"/>
              <a:gd name="connsiteY4" fmla="*/ 6887497 h 6887497"/>
              <a:gd name="connsiteX5" fmla="*/ 6284656 w 9681906"/>
              <a:gd name="connsiteY5" fmla="*/ 6887497 h 6887497"/>
              <a:gd name="connsiteX6" fmla="*/ 2684206 w 9681906"/>
              <a:gd name="connsiteY6" fmla="*/ 6887497 h 6887497"/>
              <a:gd name="connsiteX7" fmla="*/ 0 w 9681906"/>
              <a:gd name="connsiteY7" fmla="*/ 0 h 6887497"/>
              <a:gd name="connsiteX8" fmla="*/ 6284656 w 9681906"/>
              <a:gd name="connsiteY8" fmla="*/ 29497 h 6887497"/>
              <a:gd name="connsiteX9" fmla="*/ 6284656 w 9681906"/>
              <a:gd name="connsiteY9" fmla="*/ 29496 h 6887497"/>
              <a:gd name="connsiteX0" fmla="*/ 6284656 w 9681906"/>
              <a:gd name="connsiteY0" fmla="*/ 29496 h 6887497"/>
              <a:gd name="connsiteX1" fmla="*/ 8420373 w 9681906"/>
              <a:gd name="connsiteY1" fmla="*/ 29496 h 6887497"/>
              <a:gd name="connsiteX2" fmla="*/ 9681906 w 9681906"/>
              <a:gd name="connsiteY2" fmla="*/ 3475430 h 6887497"/>
              <a:gd name="connsiteX3" fmla="*/ 8420373 w 9681906"/>
              <a:gd name="connsiteY3" fmla="*/ 6887497 h 6887497"/>
              <a:gd name="connsiteX4" fmla="*/ 6760906 w 9681906"/>
              <a:gd name="connsiteY4" fmla="*/ 6887497 h 6887497"/>
              <a:gd name="connsiteX5" fmla="*/ 6284656 w 9681906"/>
              <a:gd name="connsiteY5" fmla="*/ 6887497 h 6887497"/>
              <a:gd name="connsiteX6" fmla="*/ 88490 w 9681906"/>
              <a:gd name="connsiteY6" fmla="*/ 6858000 h 6887497"/>
              <a:gd name="connsiteX7" fmla="*/ 0 w 9681906"/>
              <a:gd name="connsiteY7" fmla="*/ 0 h 6887497"/>
              <a:gd name="connsiteX8" fmla="*/ 6284656 w 9681906"/>
              <a:gd name="connsiteY8" fmla="*/ 29497 h 6887497"/>
              <a:gd name="connsiteX9" fmla="*/ 6284656 w 9681906"/>
              <a:gd name="connsiteY9" fmla="*/ 29496 h 6887497"/>
              <a:gd name="connsiteX0" fmla="*/ 6284656 w 9681906"/>
              <a:gd name="connsiteY0" fmla="*/ 29496 h 6959600"/>
              <a:gd name="connsiteX1" fmla="*/ 8420373 w 9681906"/>
              <a:gd name="connsiteY1" fmla="*/ 29496 h 6959600"/>
              <a:gd name="connsiteX2" fmla="*/ 9681906 w 9681906"/>
              <a:gd name="connsiteY2" fmla="*/ 3475430 h 6959600"/>
              <a:gd name="connsiteX3" fmla="*/ 8420373 w 9681906"/>
              <a:gd name="connsiteY3" fmla="*/ 6887497 h 6959600"/>
              <a:gd name="connsiteX4" fmla="*/ 6760906 w 9681906"/>
              <a:gd name="connsiteY4" fmla="*/ 6887497 h 6959600"/>
              <a:gd name="connsiteX5" fmla="*/ 6284656 w 9681906"/>
              <a:gd name="connsiteY5" fmla="*/ 6887497 h 6959600"/>
              <a:gd name="connsiteX6" fmla="*/ 50390 w 9681906"/>
              <a:gd name="connsiteY6" fmla="*/ 6959600 h 6959600"/>
              <a:gd name="connsiteX7" fmla="*/ 0 w 9681906"/>
              <a:gd name="connsiteY7" fmla="*/ 0 h 6959600"/>
              <a:gd name="connsiteX8" fmla="*/ 6284656 w 9681906"/>
              <a:gd name="connsiteY8" fmla="*/ 29497 h 6959600"/>
              <a:gd name="connsiteX9" fmla="*/ 6284656 w 9681906"/>
              <a:gd name="connsiteY9" fmla="*/ 29496 h 6959600"/>
              <a:gd name="connsiteX0" fmla="*/ 6284656 w 9681906"/>
              <a:gd name="connsiteY0" fmla="*/ 29496 h 6896100"/>
              <a:gd name="connsiteX1" fmla="*/ 8420373 w 9681906"/>
              <a:gd name="connsiteY1" fmla="*/ 29496 h 6896100"/>
              <a:gd name="connsiteX2" fmla="*/ 9681906 w 9681906"/>
              <a:gd name="connsiteY2" fmla="*/ 3475430 h 6896100"/>
              <a:gd name="connsiteX3" fmla="*/ 8420373 w 9681906"/>
              <a:gd name="connsiteY3" fmla="*/ 6887497 h 6896100"/>
              <a:gd name="connsiteX4" fmla="*/ 6760906 w 9681906"/>
              <a:gd name="connsiteY4" fmla="*/ 6887497 h 6896100"/>
              <a:gd name="connsiteX5" fmla="*/ 6284656 w 9681906"/>
              <a:gd name="connsiteY5" fmla="*/ 6887497 h 6896100"/>
              <a:gd name="connsiteX6" fmla="*/ 50390 w 9681906"/>
              <a:gd name="connsiteY6" fmla="*/ 6896100 h 6896100"/>
              <a:gd name="connsiteX7" fmla="*/ 0 w 9681906"/>
              <a:gd name="connsiteY7" fmla="*/ 0 h 6896100"/>
              <a:gd name="connsiteX8" fmla="*/ 6284656 w 9681906"/>
              <a:gd name="connsiteY8" fmla="*/ 29497 h 6896100"/>
              <a:gd name="connsiteX9" fmla="*/ 6284656 w 9681906"/>
              <a:gd name="connsiteY9" fmla="*/ 29496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81906" h="6896100">
                <a:moveTo>
                  <a:pt x="6284656" y="29496"/>
                </a:moveTo>
                <a:lnTo>
                  <a:pt x="8420373" y="29496"/>
                </a:lnTo>
                <a:lnTo>
                  <a:pt x="9681906" y="3475430"/>
                </a:lnTo>
                <a:lnTo>
                  <a:pt x="8420373" y="6887497"/>
                </a:lnTo>
                <a:lnTo>
                  <a:pt x="6760906" y="6887497"/>
                </a:lnTo>
                <a:lnTo>
                  <a:pt x="6284656" y="6887497"/>
                </a:lnTo>
                <a:lnTo>
                  <a:pt x="50390" y="6896100"/>
                </a:lnTo>
                <a:lnTo>
                  <a:pt x="0" y="0"/>
                </a:lnTo>
                <a:lnTo>
                  <a:pt x="6284656" y="29497"/>
                </a:lnTo>
                <a:lnTo>
                  <a:pt x="6284656" y="29496"/>
                </a:lnTo>
                <a:close/>
              </a:path>
            </a:pathLst>
          </a:cu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596797" y="3404435"/>
            <a:ext cx="461408" cy="225351"/>
          </a:xfrm>
          <a:prstGeom prst="triangle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370924" y="2972079"/>
            <a:ext cx="7120182" cy="10900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Super Domain Configurations</a:t>
            </a:r>
          </a:p>
          <a:p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13674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Domain/Site must be assigned to a super domain web service subscription.</a:t>
            </a:r>
          </a:p>
          <a:p>
            <a:pPr lvl="2">
              <a:spcBef>
                <a:spcPts val="1000"/>
              </a:spcBef>
            </a:pPr>
            <a:r>
              <a:rPr lang="en-US" sz="2000" dirty="0"/>
              <a:t>This subscription translates to web service credentials, which allows ETSI to pull profile data across web services</a:t>
            </a:r>
          </a:p>
          <a:p>
            <a:r>
              <a:rPr lang="en-US" dirty="0"/>
              <a:t>Super domain web service capacity limitation, for load balancing purposes:</a:t>
            </a:r>
          </a:p>
          <a:p>
            <a:pPr lvl="2">
              <a:spcBef>
                <a:spcPts val="1000"/>
              </a:spcBef>
            </a:pPr>
            <a:r>
              <a:rPr lang="en-US" sz="2000" dirty="0"/>
              <a:t>50 Domains to each super domain web service subscription.</a:t>
            </a:r>
          </a:p>
          <a:p>
            <a:pPr lvl="2">
              <a:spcBef>
                <a:spcPts val="1000"/>
              </a:spcBef>
            </a:pPr>
            <a:r>
              <a:rPr lang="en-US" sz="2000" dirty="0"/>
              <a:t>Contact Profile Support when approaching 50 domains</a:t>
            </a:r>
          </a:p>
          <a:p>
            <a:pPr lvl="2">
              <a:spcBef>
                <a:spcPts val="1000"/>
              </a:spcBef>
            </a:pPr>
            <a:r>
              <a:rPr lang="en-US" sz="2000" dirty="0"/>
              <a:t>Submit request via Customer Support Portal asking for a new super domain web service subscription.</a:t>
            </a:r>
            <a:endParaRPr lang="en-US" altLang="x-none" sz="2000" dirty="0"/>
          </a:p>
        </p:txBody>
      </p:sp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/>
          <a:lstStyle/>
          <a:p>
            <a:r>
              <a:rPr lang="en-US" dirty="0"/>
              <a:t>Super domain web service subscriptions</a:t>
            </a:r>
          </a:p>
        </p:txBody>
      </p:sp>
    </p:spTree>
    <p:extLst>
      <p:ext uri="{BB962C8B-B14F-4D97-AF65-F5344CB8AC3E}">
        <p14:creationId xmlns:p14="http://schemas.microsoft.com/office/powerpoint/2010/main" val="76271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497571"/>
            <a:ext cx="10727454" cy="1679391"/>
          </a:xfrm>
        </p:spPr>
        <p:txBody>
          <a:bodyPr>
            <a:normAutofit/>
          </a:bodyPr>
          <a:lstStyle/>
          <a:p>
            <a:r>
              <a:rPr lang="en-US" dirty="0"/>
              <a:t>Web service subscription(s) on Partner Dashboard is applied to a domain group.</a:t>
            </a:r>
          </a:p>
          <a:p>
            <a:r>
              <a:rPr lang="en-US" dirty="0"/>
              <a:t>Domain Group must contain domain/site for profile synchronization.</a:t>
            </a:r>
          </a:p>
          <a:p>
            <a:r>
              <a:rPr lang="en-US" dirty="0"/>
              <a:t>Click on the </a:t>
            </a:r>
            <a:r>
              <a:rPr lang="en-US" b="1" dirty="0"/>
              <a:t>Groups </a:t>
            </a:r>
            <a:r>
              <a:rPr lang="en-US" dirty="0"/>
              <a:t>tab to assign a domain to a domain group.</a:t>
            </a:r>
            <a:endParaRPr lang="en-US" altLang="x-none" dirty="0"/>
          </a:p>
        </p:txBody>
      </p:sp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/>
          <a:lstStyle/>
          <a:p>
            <a:r>
              <a:rPr lang="en-US" dirty="0"/>
              <a:t>Domain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0B4202-DC1C-4632-A33A-7D4FA492D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59" y="1230383"/>
            <a:ext cx="6286023" cy="2923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Line 7">
            <a:extLst>
              <a:ext uri="{FF2B5EF4-FFF2-40B4-BE49-F238E27FC236}">
                <a16:creationId xmlns:a16="http://schemas.microsoft.com/office/drawing/2014/main" xmlns="" id="{25911351-F204-466E-BDC2-8ED477F1FB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87298" y="1417522"/>
            <a:ext cx="4322924" cy="19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02960"/>
            <a:ext cx="10515600" cy="906724"/>
          </a:xfrm>
        </p:spPr>
        <p:txBody>
          <a:bodyPr>
            <a:normAutofit/>
          </a:bodyPr>
          <a:lstStyle/>
          <a:p>
            <a:r>
              <a:rPr lang="en-US" dirty="0"/>
              <a:t>To add a domain to a domain group, click on the domain group</a:t>
            </a:r>
          </a:p>
          <a:p>
            <a:r>
              <a:rPr lang="en-US" dirty="0"/>
              <a:t>Only 50 domains per domain group</a:t>
            </a:r>
            <a:endParaRPr lang="en-US" altLang="x-none" dirty="0"/>
          </a:p>
        </p:txBody>
      </p:sp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/>
          <a:lstStyle/>
          <a:p>
            <a:r>
              <a:rPr lang="en-US" dirty="0"/>
              <a:t>Domain Groups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25911351-F204-466E-BDC2-8ED477F1FB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34142" y="1230384"/>
            <a:ext cx="4504071" cy="167230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6BC1A8-FC35-4BFE-BACF-F2BA9D0CC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"/>
          <a:stretch/>
        </p:blipFill>
        <p:spPr>
          <a:xfrm>
            <a:off x="1140310" y="1129000"/>
            <a:ext cx="6809591" cy="34487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xmlns="" id="{A10AD6DF-DBAE-4DA0-8B19-CBD9EB8C4D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0940" y="3795822"/>
            <a:ext cx="7653344" cy="110991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2623"/>
            <a:ext cx="3040085" cy="4527886"/>
          </a:xfrm>
        </p:spPr>
        <p:txBody>
          <a:bodyPr>
            <a:normAutofit/>
          </a:bodyPr>
          <a:lstStyle/>
          <a:p>
            <a:r>
              <a:rPr lang="en-US" dirty="0"/>
              <a:t>Highlight a domain(s) in the “Domains Not In Group” column.</a:t>
            </a:r>
          </a:p>
          <a:p>
            <a:r>
              <a:rPr lang="en-US" dirty="0"/>
              <a:t>Click on “Add” to add them to a group.</a:t>
            </a:r>
          </a:p>
          <a:p>
            <a:r>
              <a:rPr lang="en-US" dirty="0"/>
              <a:t>Click “Save” once finished.</a:t>
            </a:r>
          </a:p>
          <a:p>
            <a:r>
              <a:rPr lang="en-US" dirty="0"/>
              <a:t>Don’t forget to </a:t>
            </a:r>
            <a:r>
              <a:rPr lang="en-US" b="1" dirty="0"/>
              <a:t>commit your changes.</a:t>
            </a:r>
            <a:endParaRPr lang="en-US" altLang="x-none" dirty="0"/>
          </a:p>
        </p:txBody>
      </p:sp>
      <p:sp>
        <p:nvSpPr>
          <p:cNvPr id="14" name="Rectangle 13"/>
          <p:cNvSpPr/>
          <p:nvPr/>
        </p:nvSpPr>
        <p:spPr>
          <a:xfrm>
            <a:off x="5350213" y="6176963"/>
            <a:ext cx="1614791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58D7CD4-6B11-419A-A975-70169B3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1"/>
          </a:xfrm>
        </p:spPr>
        <p:txBody>
          <a:bodyPr/>
          <a:lstStyle/>
          <a:p>
            <a:r>
              <a:rPr lang="en-US" dirty="0"/>
              <a:t>Domain Groups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3C5C5A-35BC-43D5-97A3-97D7AA1EB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35" y="1052623"/>
            <a:ext cx="7057096" cy="42387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Line 7">
            <a:extLst>
              <a:ext uri="{FF2B5EF4-FFF2-40B4-BE49-F238E27FC236}">
                <a16:creationId xmlns:a16="http://schemas.microsoft.com/office/drawing/2014/main" xmlns="" id="{25911351-F204-466E-BDC2-8ED477F1FB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6819" y="2615608"/>
            <a:ext cx="2339162" cy="282461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xmlns="" id="{A10AD6DF-DBAE-4DA0-8B19-CBD9EB8C4D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71860" y="2861741"/>
            <a:ext cx="21264" cy="28054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 dirty="0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xmlns="" id="{C9EA00AB-B347-4A14-89A8-841250E50E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249785" y="5291366"/>
            <a:ext cx="0" cy="57780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7A7D81"/>
      </a:dk2>
      <a:lt2>
        <a:srgbClr val="B7B8B9"/>
      </a:lt2>
      <a:accent1>
        <a:srgbClr val="266782"/>
      </a:accent1>
      <a:accent2>
        <a:srgbClr val="F1B828"/>
      </a:accent2>
      <a:accent3>
        <a:srgbClr val="99C221"/>
      </a:accent3>
      <a:accent4>
        <a:srgbClr val="53CAEC"/>
      </a:accent4>
      <a:accent5>
        <a:srgbClr val="DBDBDB"/>
      </a:accent5>
      <a:accent6>
        <a:srgbClr val="A5A5A5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>
          <a:defRPr sz="50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26570</TotalTime>
  <Words>2513</Words>
  <Application>Microsoft Macintosh PowerPoint</Application>
  <PresentationFormat>Widescreen</PresentationFormat>
  <Paragraphs>283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  <vt:lpstr>What is Offline Profile Synchronization?</vt:lpstr>
      <vt:lpstr>Steps for self-service profile synchronization</vt:lpstr>
      <vt:lpstr>PowerPoint Presentation</vt:lpstr>
      <vt:lpstr>Super domain web service subscriptions</vt:lpstr>
      <vt:lpstr>Domain Groups</vt:lpstr>
      <vt:lpstr>Domain Groups</vt:lpstr>
      <vt:lpstr>Domain Groups</vt:lpstr>
      <vt:lpstr>PowerPoint Presentation</vt:lpstr>
      <vt:lpstr>Creating a Profile Synch group within individual domain</vt:lpstr>
      <vt:lpstr>Assign web service subscription to group</vt:lpstr>
      <vt:lpstr>Assign web service subscription to group – cont.</vt:lpstr>
      <vt:lpstr>PowerPoint Presentation</vt:lpstr>
      <vt:lpstr>How do I access?</vt:lpstr>
      <vt:lpstr>Profile synch interface menu options</vt:lpstr>
      <vt:lpstr>Profile synch configuration interface</vt:lpstr>
      <vt:lpstr>Adding a new profile map (Add New Account) </vt:lpstr>
      <vt:lpstr>Adding a new profile map – cont. </vt:lpstr>
      <vt:lpstr>Adding a new profile map – cont.</vt:lpstr>
      <vt:lpstr>Adding a new profile map – cont.</vt:lpstr>
      <vt:lpstr>View/Modifying Customer Specific Lines</vt:lpstr>
      <vt:lpstr>Modifying profile lines</vt:lpstr>
      <vt:lpstr>Adding a profile line</vt:lpstr>
      <vt:lpstr>Adding a profile line item</vt:lpstr>
      <vt:lpstr>Using custom fields data in line items</vt:lpstr>
      <vt:lpstr>Using Functions in line items</vt:lpstr>
      <vt:lpstr>Using Lookup in line items</vt:lpstr>
      <vt:lpstr>Using Only If Statements in line items</vt:lpstr>
      <vt:lpstr>Finished?</vt:lpstr>
      <vt:lpstr>Tips to remember</vt:lpstr>
      <vt:lpstr>PowerPoint Presentation</vt:lpstr>
      <vt:lpstr>Troubleshooting</vt:lpstr>
      <vt:lpstr>Online Synchronization Logs</vt:lpstr>
      <vt:lpstr>Online Synchronization Log Success Page</vt:lpstr>
      <vt:lpstr>Success Page Continued</vt:lpstr>
      <vt:lpstr>Sample Error Responses in Error Logs</vt:lpstr>
      <vt:lpstr>Sample Error Responses in Error Logs Continued</vt:lpstr>
      <vt:lpstr>Resynching errors in bulk</vt:lpstr>
      <vt:lpstr>Questions?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JohnA</dc:creator>
  <cp:lastModifiedBy>Becca Cook</cp:lastModifiedBy>
  <cp:revision>220</cp:revision>
  <dcterms:created xsi:type="dcterms:W3CDTF">2017-04-10T18:32:16Z</dcterms:created>
  <dcterms:modified xsi:type="dcterms:W3CDTF">2018-02-13T00:39:36Z</dcterms:modified>
</cp:coreProperties>
</file>