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4" r:id="rId2"/>
    <p:sldId id="282" r:id="rId3"/>
    <p:sldId id="257" r:id="rId4"/>
    <p:sldId id="285" r:id="rId5"/>
    <p:sldId id="286" r:id="rId6"/>
    <p:sldId id="301" r:id="rId7"/>
    <p:sldId id="288" r:id="rId8"/>
    <p:sldId id="290" r:id="rId9"/>
    <p:sldId id="291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0F"/>
    <a:srgbClr val="A7D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5246"/>
  </p:normalViewPr>
  <p:slideViewPr>
    <p:cSldViewPr snapToGrid="0" snapToObjects="1">
      <p:cViewPr>
        <p:scale>
          <a:sx n="151" d="100"/>
          <a:sy n="151" d="100"/>
        </p:scale>
        <p:origin x="44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96E1-DC9C-8A41-9230-9A8ECAD23FF5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6F90-06FE-E047-AC9C-4C0FC03B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6F90-06FE-E047-AC9C-4C0FC03BB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6F90-06FE-E047-AC9C-4C0FC03BB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6F90-06FE-E047-AC9C-4C0FC03BB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6F90-06FE-E047-AC9C-4C0FC03BB2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3" smtClean="0"/>
              <a:t>Hyperlink (URL):   This is an optional field and will be used in the case when notification needs to direct user to an external URL such as corporate policy or security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Sequence the fields in the order of importance. </a:t>
            </a:r>
          </a:p>
          <a:p>
            <a:r>
              <a:rPr lang="en-US" sz="1200" dirty="0" smtClean="0"/>
              <a:t>Add the collection to the set and the set to the group’s rule, if not already there. </a:t>
            </a:r>
          </a:p>
          <a:p>
            <a:r>
              <a:rPr lang="en-US" sz="1200" dirty="0" smtClean="0"/>
              <a:t>Commit changes.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6F90-06FE-E047-AC9C-4C0FC03BB2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3ECD-A1F2-BA4E-A62D-BAE43362A616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4D3E-D88F-A74F-8557-EE190331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port_small_brigh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5368"/>
          <a:stretch/>
        </p:blipFill>
        <p:spPr>
          <a:xfrm>
            <a:off x="0" y="0"/>
            <a:ext cx="915911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545667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em_logo_white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99" y="6180667"/>
            <a:ext cx="1223785" cy="4657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921952" y="5190091"/>
            <a:ext cx="4473575" cy="3413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178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4B4B4B"/>
                </a:solidFill>
                <a:latin typeface="+mn-lt"/>
                <a:ea typeface="ＭＳ Ｐゴシック" charset="0"/>
                <a:cs typeface="+mn-cs"/>
              </a:defRPr>
            </a:lvl2pPr>
            <a:lvl3pPr marL="914355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4B4B4B"/>
                </a:solidFill>
                <a:latin typeface="+mn-lt"/>
                <a:ea typeface="ＭＳ Ｐゴシック" charset="0"/>
                <a:cs typeface="+mn-cs"/>
              </a:defRPr>
            </a:lvl3pPr>
            <a:lvl4pPr marL="1371532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4B4B4B"/>
                </a:solidFill>
                <a:latin typeface="+mn-lt"/>
                <a:ea typeface="ＭＳ Ｐゴシック" charset="0"/>
                <a:cs typeface="+mn-cs"/>
              </a:defRPr>
            </a:lvl4pPr>
            <a:lvl5pPr marL="1828709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4B4B4B"/>
                </a:solidFill>
                <a:latin typeface="+mn-lt"/>
                <a:ea typeface="ＭＳ Ｐゴシック" charset="0"/>
                <a:cs typeface="+mn-cs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Jan 31</a:t>
            </a:r>
            <a:r>
              <a:rPr lang="en-US" baseline="30000" dirty="0" smtClean="0">
                <a:solidFill>
                  <a:schemeClr val="tx1"/>
                </a:solidFill>
                <a:latin typeface="Arial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2017 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1921952" y="4174085"/>
            <a:ext cx="5521325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Training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320799" y="2570735"/>
            <a:ext cx="469551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Dynamic Site Messaging</a:t>
            </a:r>
          </a:p>
        </p:txBody>
      </p:sp>
    </p:spTree>
    <p:extLst>
      <p:ext uri="{BB962C8B-B14F-4D97-AF65-F5344CB8AC3E}">
        <p14:creationId xmlns:p14="http://schemas.microsoft.com/office/powerpoint/2010/main" val="133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84533" cy="5672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459D0F"/>
                </a:solidFill>
                <a:latin typeface="Arial" charset="0"/>
                <a:ea typeface="Arial" charset="0"/>
                <a:cs typeface="Arial" charset="0"/>
              </a:rPr>
              <a:t>Configuration	</a:t>
            </a:r>
            <a:endParaRPr lang="en-US" sz="3200" dirty="0">
              <a:solidFill>
                <a:srgbClr val="459D0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57" y="1229783"/>
            <a:ext cx="4023360" cy="1744349"/>
          </a:xfrm>
          <a:ln>
            <a:solidFill>
              <a:srgbClr val="459D0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7" y="635000"/>
            <a:ext cx="3330046" cy="5491163"/>
          </a:xfrm>
        </p:spPr>
        <p:txBody>
          <a:bodyPr/>
          <a:lstStyle/>
          <a:p>
            <a:pPr marL="400050">
              <a:lnSpc>
                <a:spcPct val="150000"/>
              </a:lnSpc>
            </a:pP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400050">
              <a:lnSpc>
                <a:spcPct val="150000"/>
              </a:lnSpc>
            </a:pPr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marL="400050">
              <a:lnSpc>
                <a:spcPct val="150000"/>
              </a:lnSpc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Sequence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the fields in the order of importance</a:t>
            </a:r>
          </a:p>
          <a:p>
            <a:pPr marL="400050">
              <a:lnSpc>
                <a:spcPct val="150000"/>
              </a:lnSpc>
            </a:pP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400050">
              <a:lnSpc>
                <a:spcPct val="150000"/>
              </a:lnSpc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Add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the collection to the set and the set to the user’s rule, if not already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there</a:t>
            </a:r>
          </a:p>
          <a:p>
            <a:pPr marL="400050">
              <a:lnSpc>
                <a:spcPct val="150000"/>
              </a:lnSpc>
            </a:pPr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marL="400050">
              <a:lnSpc>
                <a:spcPct val="150000"/>
              </a:lnSpc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Commit changes</a:t>
            </a:r>
          </a:p>
          <a:p>
            <a:pPr marL="400050">
              <a:lnSpc>
                <a:spcPct val="150000"/>
              </a:lnSpc>
            </a:pPr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marL="400050">
              <a:lnSpc>
                <a:spcPct val="150000"/>
              </a:lnSpc>
            </a:pPr>
            <a:endParaRPr lang="en-US" dirty="0"/>
          </a:p>
          <a:p>
            <a:pPr marL="400050"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57" y="3103033"/>
            <a:ext cx="3840480" cy="1747472"/>
          </a:xfrm>
          <a:prstGeom prst="rect">
            <a:avLst/>
          </a:prstGeom>
          <a:ln>
            <a:solidFill>
              <a:srgbClr val="459D0F"/>
            </a:solidFill>
          </a:ln>
        </p:spPr>
      </p:pic>
    </p:spTree>
    <p:extLst>
      <p:ext uri="{BB962C8B-B14F-4D97-AF65-F5344CB8AC3E}">
        <p14:creationId xmlns:p14="http://schemas.microsoft.com/office/powerpoint/2010/main" val="4891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Site Messaging (DSM) – Mobile Push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771650"/>
            <a:ext cx="8386763" cy="3886200"/>
          </a:xfrm>
        </p:spPr>
        <p:txBody>
          <a:bodyPr/>
          <a:lstStyle/>
          <a:p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Dynamic Site Messaging (DSM) is a process where a company or agency administrator can create, change and delete custom messages for display to the traveler on the Deem Travel platform.</a:t>
            </a: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DSM Functionality Now has Mobile Push Notifications</a:t>
            </a:r>
          </a:p>
          <a:p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Site administrators now have the option to allow the system to send mobile push notifications to travelers via the mobile app</a:t>
            </a:r>
            <a:br>
              <a:rPr lang="en-US" sz="1500" dirty="0">
                <a:latin typeface="Roboto" charset="0"/>
                <a:ea typeface="Roboto" charset="0"/>
                <a:cs typeface="Roboto" charset="0"/>
              </a:rPr>
            </a:b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Push notifications can remind travelers about upcoming trips and provide information about compliance and tasks needed to be completed without human intervention. </a:t>
            </a:r>
            <a:br>
              <a:rPr lang="en-US" sz="1500" dirty="0">
                <a:latin typeface="Roboto" charset="0"/>
                <a:ea typeface="Roboto" charset="0"/>
                <a:cs typeface="Roboto" charset="0"/>
              </a:rPr>
            </a:b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 marL="560379" lvl="1" indent="-214313">
              <a:buFont typeface="Arial" charset="0"/>
              <a:buChar char="•"/>
            </a:pP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Example:  When a traveler books flights, hotel and rental car, the system registers an expense trip event to send the traveler a push notification 1 day prior to the trip end date. The traveler is reminded to submit their expense report on time.</a:t>
            </a:r>
            <a:br>
              <a:rPr lang="en-US" sz="1500" dirty="0">
                <a:latin typeface="Roboto" charset="0"/>
                <a:ea typeface="Roboto" charset="0"/>
                <a:cs typeface="Roboto" charset="0"/>
              </a:rPr>
            </a:br>
            <a:endParaRPr lang="en-US" sz="15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442"/>
            <a:ext cx="8229600" cy="47676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DSM Mobile Push Notifications</a:t>
            </a:r>
            <a:endParaRPr lang="en-US" sz="3200" b="1" dirty="0">
              <a:solidFill>
                <a:srgbClr val="459D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449"/>
            <a:ext cx="8229600" cy="4536814"/>
          </a:xfrm>
        </p:spPr>
        <p:txBody>
          <a:bodyPr numCol="2"/>
          <a:lstStyle/>
          <a:p>
            <a:pPr marL="257175" indent="-257175">
              <a:buFont typeface="Arial" charset="0"/>
              <a:buChar char="•"/>
            </a:pP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How to Configure: </a:t>
            </a:r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350" dirty="0">
                <a:latin typeface="Roboto" charset="0"/>
                <a:ea typeface="Roboto" charset="0"/>
                <a:cs typeface="Roboto" charset="0"/>
              </a:rPr>
            </a:br>
            <a:endParaRPr lang="en-US" sz="135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0" y="1517822"/>
            <a:ext cx="2871299" cy="1851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49621" y="208679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6736109" y="2386880"/>
            <a:ext cx="1599485" cy="6694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</a:t>
            </a:r>
            <a:r>
              <a:rPr lang="en-US" sz="1200" dirty="0"/>
              <a:t>- </a:t>
            </a:r>
            <a:r>
              <a:rPr lang="en-US" sz="1200" dirty="0" smtClean="0"/>
              <a:t>Click </a:t>
            </a:r>
            <a:r>
              <a:rPr lang="en-US" sz="1200" dirty="0"/>
              <a:t>the </a:t>
            </a:r>
            <a:r>
              <a:rPr lang="en-US" sz="1200" b="1" dirty="0"/>
              <a:t>Custom Field Collections </a:t>
            </a:r>
            <a:r>
              <a:rPr lang="en-US" sz="1200" dirty="0"/>
              <a:t>link</a:t>
            </a:r>
          </a:p>
          <a:p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74" y="3619235"/>
            <a:ext cx="2944886" cy="1920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 flipH="1">
            <a:off x="6313393" y="5137412"/>
            <a:ext cx="15944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4- Click </a:t>
            </a:r>
            <a:r>
              <a:rPr lang="en-US" sz="1200" dirty="0"/>
              <a:t>the </a:t>
            </a:r>
            <a:r>
              <a:rPr lang="en-US" sz="1200" b="1" dirty="0"/>
              <a:t>Add A New Collection </a:t>
            </a:r>
            <a:r>
              <a:rPr lang="en-US" sz="1200" dirty="0"/>
              <a:t>link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1" y="1723562"/>
            <a:ext cx="3731886" cy="32918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75467" y="2827626"/>
            <a:ext cx="110913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– Click the </a:t>
            </a:r>
            <a:r>
              <a:rPr lang="en-US" sz="1200" b="1" dirty="0" smtClean="0"/>
              <a:t>Services</a:t>
            </a:r>
            <a:r>
              <a:rPr lang="en-US" sz="1200" dirty="0" smtClean="0"/>
              <a:t> tab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7267" y="4011243"/>
            <a:ext cx="9482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– Click the </a:t>
            </a:r>
            <a:r>
              <a:rPr lang="en-US" sz="1200" b="1" dirty="0" smtClean="0"/>
              <a:t>Custom Fields </a:t>
            </a:r>
            <a:r>
              <a:rPr lang="en-US" sz="1200" dirty="0" smtClean="0"/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0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DSM Push Notifications</a:t>
            </a:r>
            <a:endParaRPr lang="en-US" sz="3200" b="1" dirty="0">
              <a:solidFill>
                <a:srgbClr val="459D0F"/>
              </a:solidFill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97" y="4396543"/>
            <a:ext cx="2948940" cy="2100617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9" y="2015774"/>
            <a:ext cx="5004941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0663" y="2438266"/>
            <a:ext cx="1681871" cy="274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sz="1125" dirty="0"/>
              <a:t>4</a:t>
            </a:r>
            <a:r>
              <a:rPr lang="en-US" sz="1125" dirty="0" smtClean="0"/>
              <a:t> </a:t>
            </a:r>
            <a:r>
              <a:rPr lang="en-US" sz="1125" dirty="0"/>
              <a:t>- Enter Collection Name</a:t>
            </a:r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636166" y="4632520"/>
            <a:ext cx="100584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25" dirty="0"/>
              <a:t>5</a:t>
            </a:r>
            <a:r>
              <a:rPr lang="en-US" sz="1125" dirty="0" smtClean="0"/>
              <a:t> </a:t>
            </a:r>
            <a:r>
              <a:rPr lang="en-US" sz="1125" dirty="0"/>
              <a:t>- Click </a:t>
            </a:r>
            <a:r>
              <a:rPr lang="en-US" sz="1125" b="1" dirty="0"/>
              <a:t>Save</a:t>
            </a:r>
            <a:endParaRPr lang="en-US" sz="1125" dirty="0"/>
          </a:p>
          <a:p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7214266" y="6112185"/>
            <a:ext cx="10058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25" dirty="0" smtClean="0"/>
              <a:t>7- </a:t>
            </a:r>
            <a:r>
              <a:rPr lang="en-US" sz="1125" dirty="0"/>
              <a:t>Click </a:t>
            </a:r>
            <a:r>
              <a:rPr lang="en-US" sz="1125" b="1" dirty="0"/>
              <a:t>Add a Custom Field </a:t>
            </a:r>
            <a:endParaRPr lang="en-US" sz="1125" dirty="0"/>
          </a:p>
          <a:p>
            <a:endParaRPr lang="en-US" sz="135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37264" y="2712586"/>
            <a:ext cx="1099297" cy="112128"/>
          </a:xfrm>
          <a:prstGeom prst="straightConnector1">
            <a:avLst/>
          </a:prstGeom>
          <a:ln w="28575">
            <a:solidFill>
              <a:srgbClr val="459D0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42533" y="4906840"/>
            <a:ext cx="236333" cy="190166"/>
          </a:xfrm>
          <a:prstGeom prst="straightConnector1">
            <a:avLst/>
          </a:prstGeom>
          <a:ln>
            <a:solidFill>
              <a:srgbClr val="459D0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90" y="1220999"/>
            <a:ext cx="3108960" cy="26220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504700" y="3352800"/>
            <a:ext cx="13185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– Click the </a:t>
            </a:r>
            <a:r>
              <a:rPr lang="en-US" sz="1200" b="1" dirty="0" smtClean="0"/>
              <a:t>DSM </a:t>
            </a:r>
            <a:r>
              <a:rPr lang="en-US" sz="1200" dirty="0" smtClean="0"/>
              <a:t>collection 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14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2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59D0F"/>
                </a:solidFill>
              </a:rPr>
              <a:t>DSM Push 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34"/>
            <a:ext cx="8229600" cy="4915430"/>
          </a:xfrm>
        </p:spPr>
        <p:txBody>
          <a:bodyPr numCol="2"/>
          <a:lstStyle/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8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–  Enter the name of the new custom field</a:t>
            </a: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9 –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Click the dropdown arrow in the Field Type </a:t>
            </a: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section </a:t>
            </a:r>
          </a:p>
          <a:p>
            <a:pPr marL="0" indent="0"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5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10 - Select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DSM Push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from the list</a:t>
            </a: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 lvl="1"/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>The field type will now display DSM Push</a:t>
            </a:r>
            <a:endParaRPr lang="en-US" sz="110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49" y="1557337"/>
            <a:ext cx="364808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08" y="4647140"/>
            <a:ext cx="2860963" cy="128016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248149" y="1959769"/>
            <a:ext cx="1272118" cy="114564"/>
          </a:xfrm>
          <a:prstGeom prst="straightConnector1">
            <a:avLst/>
          </a:prstGeom>
          <a:ln>
            <a:solidFill>
              <a:srgbClr val="459D0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80720" y="2928937"/>
            <a:ext cx="887147" cy="1"/>
          </a:xfrm>
          <a:prstGeom prst="straightConnector1">
            <a:avLst/>
          </a:prstGeom>
          <a:ln>
            <a:solidFill>
              <a:srgbClr val="459D0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60800" y="3990181"/>
            <a:ext cx="2014008" cy="0"/>
          </a:xfrm>
          <a:prstGeom prst="straightConnector1">
            <a:avLst/>
          </a:prstGeom>
          <a:ln>
            <a:solidFill>
              <a:srgbClr val="459D0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DSM Push Notifications</a:t>
            </a:r>
            <a:endParaRPr lang="en-US" sz="3200" b="1" dirty="0">
              <a:solidFill>
                <a:srgbClr val="459D0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043113"/>
            <a:ext cx="6829425" cy="3343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0712" y="3031754"/>
            <a:ext cx="2200557" cy="731520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11 - Enter the message displayed to the user.  (plain text or HTML tags)</a:t>
            </a:r>
          </a:p>
          <a:p>
            <a:endParaRPr lang="en-US" sz="1125" dirty="0"/>
          </a:p>
          <a:p>
            <a:r>
              <a:rPr lang="en-US" sz="1125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9390" y="4541224"/>
            <a:ext cx="22245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12 - You can enter a date range during which the rule should be </a:t>
            </a:r>
            <a:r>
              <a:rPr lang="en-US" sz="1350" dirty="0" smtClean="0">
                <a:latin typeface="Roboto" charset="0"/>
                <a:ea typeface="Roboto" charset="0"/>
                <a:cs typeface="Roboto" charset="0"/>
              </a:rPr>
              <a:t>triggered</a:t>
            </a:r>
          </a:p>
          <a:p>
            <a:r>
              <a:rPr lang="en-US" sz="1350" dirty="0" smtClean="0">
                <a:latin typeface="Roboto" charset="0"/>
                <a:ea typeface="Roboto" charset="0"/>
                <a:cs typeface="Roboto" charset="0"/>
              </a:rPr>
              <a:t>(Optional) </a:t>
            </a:r>
            <a:endParaRPr lang="en-US" sz="1350" dirty="0"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8133" y="3479801"/>
            <a:ext cx="651934" cy="211666"/>
          </a:xfrm>
          <a:prstGeom prst="straightConnector1">
            <a:avLst/>
          </a:prstGeom>
          <a:ln>
            <a:solidFill>
              <a:srgbClr val="459D0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7028" y="2095800"/>
            <a:ext cx="1542210" cy="217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273800" y="4541224"/>
            <a:ext cx="245533" cy="758909"/>
          </a:xfrm>
          <a:prstGeom prst="rightBrace">
            <a:avLst/>
          </a:prstGeom>
          <a:ln>
            <a:solidFill>
              <a:srgbClr val="459D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477103"/>
            <a:ext cx="5983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Scroll down the page to the “</a:t>
            </a:r>
            <a:r>
              <a:rPr lang="en-US" sz="1400" smtClean="0"/>
              <a:t>Message Push </a:t>
            </a:r>
            <a:r>
              <a:rPr lang="en-US" sz="1400" dirty="0" smtClean="0"/>
              <a:t>Notification settings section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50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DSM Push Notifications</a:t>
            </a:r>
            <a:endParaRPr lang="en-US" sz="3200" b="1" dirty="0">
              <a:solidFill>
                <a:srgbClr val="459D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35" y="1143001"/>
            <a:ext cx="8889377" cy="4707732"/>
          </a:xfrm>
          <a:noFill/>
          <a:ln>
            <a:noFill/>
          </a:ln>
        </p:spPr>
        <p:txBody>
          <a:bodyPr/>
          <a:lstStyle/>
          <a:p>
            <a:endParaRPr lang="en-US" sz="1500" dirty="0" smtClean="0">
              <a:latin typeface="Roboto" charset="0"/>
              <a:ea typeface="Roboto" charset="0"/>
              <a:cs typeface="Roboto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Scroll down the page to the Push Notification Interval Section </a:t>
            </a:r>
            <a:br>
              <a:rPr lang="en-US" sz="15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13 – Select the time intervals to send the push notifications: </a:t>
            </a:r>
          </a:p>
          <a:p>
            <a:pPr lvl="2" indent="0">
              <a:buNone/>
            </a:pPr>
            <a:r>
              <a:rPr lang="en-US" sz="1151" dirty="0">
                <a:latin typeface="Roboto" charset="0"/>
                <a:ea typeface="Roboto" charset="0"/>
                <a:cs typeface="Roboto" charset="0"/>
              </a:rPr>
              <a:t>Prior to trip start date/time      Prior to trip end date/time              After trip start date/time</a:t>
            </a:r>
          </a:p>
          <a:p>
            <a:pPr lvl="2" indent="0">
              <a:buNone/>
            </a:pPr>
            <a:r>
              <a:rPr lang="en-US" sz="1151" dirty="0">
                <a:latin typeface="Roboto" charset="0"/>
                <a:ea typeface="Roboto" charset="0"/>
                <a:cs typeface="Roboto" charset="0"/>
              </a:rPr>
              <a:t>After trip end date/time            After trip creation date/time</a:t>
            </a:r>
          </a:p>
          <a:p>
            <a:endParaRPr lang="en-US" sz="1650" dirty="0">
              <a:latin typeface="Roboto" charset="0"/>
              <a:ea typeface="Roboto" charset="0"/>
              <a:cs typeface="Roboto" charset="0"/>
            </a:endParaRPr>
          </a:p>
          <a:p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endParaRPr lang="en-US" sz="1650" dirty="0"/>
          </a:p>
          <a:p>
            <a:pPr marL="0" indent="0">
              <a:buNone/>
            </a:pPr>
            <a:r>
              <a:rPr lang="en-US" sz="1350" dirty="0" smtClean="0">
                <a:latin typeface="Roboto" charset="0"/>
                <a:ea typeface="Roboto" charset="0"/>
                <a:cs typeface="Roboto" charset="0"/>
              </a:rPr>
              <a:t>  </a:t>
            </a:r>
          </a:p>
          <a:p>
            <a:pPr marL="0" indent="0">
              <a:buNone/>
            </a:pPr>
            <a:endParaRPr lang="en-US" sz="1350" dirty="0">
              <a:latin typeface="Roboto" charset="0"/>
              <a:ea typeface="Roboto" charset="0"/>
              <a:cs typeface="Roboto" charset="0"/>
            </a:endParaRPr>
          </a:p>
          <a:p>
            <a:endParaRPr lang="en-US" sz="135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14 - Click the </a:t>
            </a:r>
            <a:r>
              <a:rPr lang="en-US" sz="1350" b="1" dirty="0">
                <a:latin typeface="Roboto" charset="0"/>
                <a:ea typeface="Roboto" charset="0"/>
                <a:cs typeface="Roboto" charset="0"/>
              </a:rPr>
              <a:t>Advanced</a:t>
            </a:r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 link </a:t>
            </a:r>
          </a:p>
          <a:p>
            <a:pPr marL="0" indent="0">
              <a:buNone/>
            </a:pPr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          to enter the JavaScript </a:t>
            </a:r>
          </a:p>
          <a:p>
            <a:pPr marL="0" indent="0">
              <a:buNone/>
            </a:pPr>
            <a:r>
              <a:rPr lang="en-US" sz="1350" dirty="0">
                <a:latin typeface="Roboto" charset="0"/>
                <a:ea typeface="Roboto" charset="0"/>
                <a:cs typeface="Roboto" charset="0"/>
              </a:rPr>
              <a:t>          criteria for this field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75" y="2752528"/>
            <a:ext cx="6155404" cy="288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Elbow Connector 5"/>
          <p:cNvCxnSpPr/>
          <p:nvPr/>
        </p:nvCxnSpPr>
        <p:spPr>
          <a:xfrm>
            <a:off x="541866" y="2133600"/>
            <a:ext cx="2548467" cy="1566333"/>
          </a:xfrm>
          <a:prstGeom prst="bentConnector3">
            <a:avLst>
              <a:gd name="adj1" fmla="val -8472"/>
            </a:avLst>
          </a:prstGeom>
          <a:ln>
            <a:solidFill>
              <a:srgbClr val="459D0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59934"/>
            <a:ext cx="9042400" cy="523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4B4B4B"/>
              </a:solidFill>
              <a:latin typeface="ó/'68ˇøø'91ø'1" charset="0"/>
            </a:endParaRP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HTML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tags and plain text can be used for messages using up to a 1500 character limit including </a:t>
            </a: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the HTML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tags.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Message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display can be conditional – that is, if a condition is true, then the message will </a:t>
            </a: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be displayed.</a:t>
            </a:r>
            <a:endParaRPr lang="en-US" sz="5600" dirty="0">
              <a:solidFill>
                <a:srgbClr val="4B4B4B"/>
              </a:solidFill>
              <a:latin typeface="Roboto" charset="0"/>
              <a:ea typeface="Roboto" charset="0"/>
              <a:cs typeface="Roboto" charset="0"/>
            </a:endParaRP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same message can be displayed on multiple pages by selecting multiple check boxes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Sequence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the fields within the Collection by importance; </a:t>
            </a: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the display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order is used to determine which message will be displayed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Multiple messages can now be displayed</a:t>
            </a:r>
            <a:b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Example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: “Pre-trip Approval is required for this trip / There are incentives if you travel in </a:t>
            </a: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coach class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.”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I</a:t>
            </a: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ntranet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and internet links can be included in a message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A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picture can be displayed if it is stored on a server and a link to it is provided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There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is no charge for you to enable DSM</a:t>
            </a:r>
          </a:p>
          <a:p>
            <a:pPr lvl="1">
              <a:lnSpc>
                <a:spcPct val="170000"/>
              </a:lnSpc>
              <a:buFont typeface="Arial" charset="0"/>
              <a:buChar char="•"/>
            </a:pPr>
            <a:r>
              <a:rPr lang="en-US" sz="5600" dirty="0" smtClean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A </a:t>
            </a:r>
            <a:r>
              <a:rPr lang="en-US" sz="5600" dirty="0">
                <a:solidFill>
                  <a:srgbClr val="4B4B4B"/>
                </a:solidFill>
                <a:latin typeface="Roboto" charset="0"/>
                <a:ea typeface="Roboto" charset="0"/>
                <a:cs typeface="Roboto" charset="0"/>
              </a:rPr>
              <a:t>library of scripts is available at </a:t>
            </a:r>
            <a:r>
              <a:rPr lang="en-US" sz="5600" dirty="0">
                <a:solidFill>
                  <a:srgbClr val="32AB00"/>
                </a:solidFill>
                <a:latin typeface="Roboto" charset="0"/>
                <a:ea typeface="Roboto" charset="0"/>
                <a:cs typeface="Roboto" charset="0"/>
              </a:rPr>
              <a:t>Dynamic Site </a:t>
            </a:r>
            <a:r>
              <a:rPr lang="en-US" sz="6000" dirty="0">
                <a:solidFill>
                  <a:srgbClr val="32AB00"/>
                </a:solidFill>
                <a:latin typeface="Roboto" charset="0"/>
                <a:ea typeface="Roboto" charset="0"/>
                <a:cs typeface="Roboto" charset="0"/>
              </a:rPr>
              <a:t>Messaging Use Cases and Scripts</a:t>
            </a:r>
            <a:endParaRPr lang="en-US" sz="60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20675"/>
            <a:ext cx="8229600" cy="365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32AA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5613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32AA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59D0F"/>
                </a:solidFill>
                <a:latin typeface="Arial" charset="0"/>
              </a:rPr>
              <a:t>Topics for Today</a:t>
            </a:r>
            <a:endParaRPr lang="en-US" sz="2400" b="1" dirty="0">
              <a:solidFill>
                <a:srgbClr val="459D0F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70525"/>
              </p:ext>
            </p:extLst>
          </p:nvPr>
        </p:nvGraphicFramePr>
        <p:xfrm>
          <a:off x="787400" y="1054103"/>
          <a:ext cx="8358309" cy="1536858"/>
        </p:xfrm>
        <a:graphic>
          <a:graphicData uri="http://schemas.openxmlformats.org/drawingml/2006/table">
            <a:tbl>
              <a:tblPr firstRow="1" bandRow="1"/>
              <a:tblGrid>
                <a:gridCol w="8358309">
                  <a:extLst>
                    <a:ext uri="{9D8B030D-6E8A-4147-A177-3AD203B41FA5}"/>
                  </a:extLst>
                </a:gridCol>
              </a:tblGrid>
              <a:tr h="4134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What is Dynamic</a:t>
                      </a:r>
                      <a:r>
                        <a:rPr lang="en-US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site Messaging (DSM)? </a:t>
                      </a:r>
                      <a:endParaRPr lang="en-US" sz="2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50174" marB="5017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4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7F7F7F"/>
                          </a:solidFill>
                        </a:rPr>
                        <a:t>How to configure DSM</a:t>
                      </a:r>
                    </a:p>
                    <a:p>
                      <a:pPr marL="342900" marR="0" indent="-34290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7F7F7F"/>
                          </a:solidFill>
                        </a:rPr>
                        <a:t>DSM Mobile Push Notifications</a:t>
                      </a:r>
                      <a:endParaRPr lang="en-US" sz="2000" b="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50174" marB="5017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4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50174" marB="5017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E6E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airport_small_bright_slic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58" y="1"/>
            <a:ext cx="11193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3158" y="3217333"/>
            <a:ext cx="1119309" cy="3640667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mo_small_brigh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b="847"/>
          <a:stretch/>
        </p:blipFill>
        <p:spPr>
          <a:xfrm>
            <a:off x="0" y="0"/>
            <a:ext cx="9159118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3" y="220133"/>
            <a:ext cx="8712200" cy="640926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59117" cy="6858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95597"/>
            <a:ext cx="9159118" cy="787400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87399" y="2963330"/>
            <a:ext cx="6121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What is DSM?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9" descr="deem_logo_whit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5918202"/>
            <a:ext cx="1223785" cy="4657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1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0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Defining DSM</a:t>
            </a:r>
            <a:endParaRPr lang="en-US" sz="3200" b="1" dirty="0">
              <a:solidFill>
                <a:srgbClr val="459D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17638"/>
            <a:ext cx="83650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Dynamic Site Messaging (DSM) is a process where a company or agency administrator</a:t>
            </a: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can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create custom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messages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that display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to the traveler on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the Deem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Travel platform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.</a:t>
            </a:r>
            <a:br>
              <a:rPr lang="en-US" sz="16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600" dirty="0">
              <a:latin typeface="Roboto" charset="0"/>
              <a:ea typeface="Roboto" charset="0"/>
              <a:cs typeface="Roboto" charset="0"/>
            </a:endParaRP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The purpose of these messages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are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to communicate certain travel policy or supplier</a:t>
            </a: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related information directly to the traveler during the booking process. They are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dynamic in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a sense, that they would only be displayed when certain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criteria / components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of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the search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form or supplier display/selections are met. The company/agency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administrator can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create these messages based on (but not limited to) certain date ranges,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departure or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arrival cities, suppliers, car 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types, airline </a:t>
            </a: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classes of service etc</a:t>
            </a:r>
            <a:r>
              <a:rPr lang="en-US" sz="1600" dirty="0" smtClean="0">
                <a:latin typeface="Roboto" charset="0"/>
                <a:ea typeface="Roboto" charset="0"/>
                <a:cs typeface="Roboto" charset="0"/>
              </a:rPr>
              <a:t>.</a:t>
            </a:r>
            <a:br>
              <a:rPr lang="en-US" sz="16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600" dirty="0">
              <a:latin typeface="Roboto" charset="0"/>
              <a:ea typeface="Roboto" charset="0"/>
              <a:cs typeface="Roboto" charset="0"/>
            </a:endParaRP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If enabled, the traveler will see the Dynamic Site Messaging on the Home, Search</a:t>
            </a: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results, Review, Purchase, Trip Confirmation, Trip details, and the Trip planner pages.</a:t>
            </a: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You can also set up Dynamic Site Messaging to display in Trip Confirmation, Hold Trip,</a:t>
            </a:r>
          </a:p>
          <a:p>
            <a:pPr marL="0" indent="0">
              <a:buNone/>
            </a:pPr>
            <a:r>
              <a:rPr lang="en-US" sz="1600" dirty="0">
                <a:latin typeface="Roboto" charset="0"/>
                <a:ea typeface="Roboto" charset="0"/>
                <a:cs typeface="Roboto" charset="0"/>
              </a:rPr>
              <a:t>Modify Trip and Cancel Trip emails.</a:t>
            </a:r>
          </a:p>
        </p:txBody>
      </p:sp>
    </p:spTree>
    <p:extLst>
      <p:ext uri="{BB962C8B-B14F-4D97-AF65-F5344CB8AC3E}">
        <p14:creationId xmlns:p14="http://schemas.microsoft.com/office/powerpoint/2010/main" val="1167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</a:rPr>
              <a:t>Enabling</a:t>
            </a:r>
            <a:r>
              <a:rPr lang="en-US" sz="3200" b="1" dirty="0" smtClean="0">
                <a:solidFill>
                  <a:srgbClr val="459D0F"/>
                </a:solidFill>
              </a:rPr>
              <a:t> </a:t>
            </a:r>
            <a:r>
              <a:rPr lang="en-US" sz="3200" b="1" dirty="0" smtClean="0">
                <a:solidFill>
                  <a:srgbClr val="459D0F"/>
                </a:solidFill>
              </a:rPr>
              <a:t>DSM</a:t>
            </a:r>
            <a:endParaRPr lang="en-US" sz="3200" b="1" dirty="0">
              <a:solidFill>
                <a:srgbClr val="459D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345"/>
            <a:ext cx="9152466" cy="5607588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From the Partner Dashboard, click the </a:t>
            </a:r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Services</a:t>
            </a: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 tab and click the &gt; </a:t>
            </a:r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Policy Display </a:t>
            </a: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link  </a:t>
            </a: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100" b="1" dirty="0" smtClean="0"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Click the </a:t>
            </a:r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Display Configuration List </a:t>
            </a: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link</a:t>
            </a: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100" dirty="0" smtClean="0"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Click on the configuration name you want to have DSM enabled</a:t>
            </a: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100" dirty="0" smtClean="0"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>Scroll to the Dynamic Site Messaging section of the page and click the “Yes” radio button to enable DSM. </a:t>
            </a: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1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1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4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14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4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400" dirty="0" smtClean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10" y="885486"/>
            <a:ext cx="2085412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13" y="2466932"/>
            <a:ext cx="2545303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82" y="3932646"/>
            <a:ext cx="1795843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19352" y="1649023"/>
            <a:ext cx="3177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0376" y="2984546"/>
            <a:ext cx="283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6116" y="4678489"/>
            <a:ext cx="304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50" y="5772860"/>
            <a:ext cx="3435331" cy="5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55810" y="6049160"/>
            <a:ext cx="2963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59D0F"/>
                </a:solidFill>
                <a:latin typeface="Arial" charset="0"/>
                <a:ea typeface="Arial" charset="0"/>
                <a:cs typeface="Arial" charset="0"/>
              </a:rPr>
              <a:t>Configuring DSM </a:t>
            </a:r>
            <a:endParaRPr lang="en-US" sz="3200" b="1" dirty="0">
              <a:solidFill>
                <a:srgbClr val="459D0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468"/>
            <a:ext cx="8229600" cy="4974696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5.  Click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Services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tab </a:t>
            </a: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and click the 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Custom </a:t>
            </a:r>
            <a:r>
              <a:rPr lang="en-US" sz="1500" b="1" dirty="0" smtClean="0">
                <a:latin typeface="Roboto" charset="0"/>
                <a:ea typeface="Roboto" charset="0"/>
                <a:cs typeface="Roboto" charset="0"/>
              </a:rPr>
              <a:t>Fields </a:t>
            </a: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link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6.  Click the </a:t>
            </a:r>
            <a:r>
              <a:rPr lang="en-US" sz="1500" b="1" dirty="0" smtClean="0">
                <a:latin typeface="Roboto" charset="0"/>
                <a:ea typeface="Roboto" charset="0"/>
                <a:cs typeface="Roboto" charset="0"/>
              </a:rPr>
              <a:t>Custom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Field </a:t>
            </a:r>
            <a:r>
              <a:rPr lang="en-US" sz="1500" b="1" dirty="0" smtClean="0">
                <a:latin typeface="Roboto" charset="0"/>
                <a:ea typeface="Roboto" charset="0"/>
                <a:cs typeface="Roboto" charset="0"/>
              </a:rPr>
              <a:t>Collections </a:t>
            </a: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link</a:t>
            </a: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  <a:buAutoNum type="arabicPeriod" startAt="7"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Add a New Collection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 link </a:t>
            </a:r>
            <a:endParaRPr lang="en-US" sz="1500" dirty="0" smtClean="0"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50000"/>
              </a:lnSpc>
              <a:buAutoNum type="arabicPeriod" startAt="7"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Enter the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Collection </a:t>
            </a: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Name in the Name field</a:t>
            </a: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9.  Click </a:t>
            </a:r>
            <a:r>
              <a:rPr lang="en-US" sz="1500" b="1" dirty="0" smtClean="0">
                <a:latin typeface="Roboto" charset="0"/>
                <a:ea typeface="Roboto" charset="0"/>
                <a:cs typeface="Roboto" charset="0"/>
              </a:rPr>
              <a:t>Save</a:t>
            </a:r>
            <a:endParaRPr lang="en-US" sz="1500" dirty="0">
              <a:latin typeface="Roboto" charset="0"/>
              <a:ea typeface="Roboto" charset="0"/>
              <a:cs typeface="Roboto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10.  Click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collection name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link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11.  Click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Add a Custom Field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link</a:t>
            </a:r>
            <a:r>
              <a:rPr lang="en-US" sz="1500" b="1" dirty="0"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12.  Enter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the Name of the Field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latin typeface="Roboto" charset="0"/>
                <a:ea typeface="Roboto" charset="0"/>
                <a:cs typeface="Roboto" charset="0"/>
              </a:rPr>
              <a:t>13.  Select </a:t>
            </a:r>
            <a:r>
              <a:rPr lang="en-US" sz="1500" dirty="0">
                <a:latin typeface="Roboto" charset="0"/>
                <a:ea typeface="Roboto" charset="0"/>
                <a:cs typeface="Roboto" charset="0"/>
              </a:rPr>
              <a:t>DSM from the Field Type drop down list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dirty="0">
                <a:latin typeface="Roboto" charset="0"/>
                <a:ea typeface="Roboto" charset="0"/>
                <a:cs typeface="Roboto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85" y="1226583"/>
            <a:ext cx="259261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0"/>
          <a:stretch/>
        </p:blipFill>
        <p:spPr>
          <a:xfrm>
            <a:off x="5467935" y="2459141"/>
            <a:ext cx="3283873" cy="5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26919" y="1847493"/>
            <a:ext cx="295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5461" y="2614979"/>
            <a:ext cx="27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0" r="26301" b="69650"/>
          <a:stretch/>
        </p:blipFill>
        <p:spPr>
          <a:xfrm>
            <a:off x="4225775" y="3051619"/>
            <a:ext cx="4240291" cy="64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75600" y="3246779"/>
            <a:ext cx="3217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71" y="3873937"/>
            <a:ext cx="348778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662333" y="4749800"/>
            <a:ext cx="5164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11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98" y="5469198"/>
            <a:ext cx="2929102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376333" y="6017838"/>
            <a:ext cx="448734" cy="370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62333" y="6233886"/>
            <a:ext cx="440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Settings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" y="1435100"/>
            <a:ext cx="3115733" cy="469106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Message to user </a:t>
            </a:r>
          </a:p>
          <a:p>
            <a:pPr lvl="1"/>
            <a:r>
              <a:rPr lang="en-US" sz="1400" dirty="0" smtClean="0"/>
              <a:t>(html tags or </a:t>
            </a:r>
            <a:r>
              <a:rPr lang="en-US" sz="1400" dirty="0"/>
              <a:t>plain text</a:t>
            </a:r>
            <a:r>
              <a:rPr lang="en-US" dirty="0"/>
              <a:t>)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/>
              <a:t>Lightbox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Message to user (on mobile)</a:t>
            </a:r>
          </a:p>
          <a:p>
            <a:pPr lvl="1"/>
            <a:r>
              <a:rPr lang="en-US" sz="1400" dirty="0" smtClean="0"/>
              <a:t>Text only</a:t>
            </a:r>
          </a:p>
          <a:p>
            <a:pPr lvl="1"/>
            <a:r>
              <a:rPr lang="en-US" sz="1400" dirty="0" smtClean="0"/>
              <a:t>Supports up to 250 characters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/>
              <a:t>Inline message display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/>
              <a:t>Trip type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/>
              <a:t>Date range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1089037"/>
            <a:ext cx="5583981" cy="4389120"/>
          </a:xfrm>
          <a:ln>
            <a:solidFill>
              <a:srgbClr val="459D0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27867" y="42217"/>
            <a:ext cx="454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Configuring DSM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9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" y="273051"/>
            <a:ext cx="3372380" cy="387349"/>
          </a:xfrm>
        </p:spPr>
        <p:txBody>
          <a:bodyPr>
            <a:normAutofit fontScale="90000"/>
          </a:bodyPr>
          <a:lstStyle/>
          <a:p>
            <a:r>
              <a:rPr lang="en-US" smtClean="0"/>
              <a:t>Where to display DSM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37" y="78318"/>
            <a:ext cx="5029200" cy="4517178"/>
          </a:xfrm>
          <a:ln>
            <a:solidFill>
              <a:srgbClr val="459D0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" y="660400"/>
            <a:ext cx="3287713" cy="5858933"/>
          </a:xfrm>
        </p:spPr>
        <p:txBody>
          <a:bodyPr/>
          <a:lstStyle/>
          <a:p>
            <a:r>
              <a:rPr lang="en-US" dirty="0" smtClean="0"/>
              <a:t>Select the check boxes where you want the DSM to display</a:t>
            </a:r>
          </a:p>
          <a:p>
            <a:endParaRPr lang="en-US" dirty="0"/>
          </a:p>
          <a:p>
            <a:r>
              <a:rPr lang="en-US" dirty="0" smtClean="0"/>
              <a:t>Best Practice: </a:t>
            </a:r>
          </a:p>
          <a:p>
            <a:r>
              <a:rPr lang="en-US" dirty="0"/>
              <a:t>	</a:t>
            </a:r>
            <a:r>
              <a:rPr lang="en-US" dirty="0" smtClean="0"/>
              <a:t>Trip Search &amp; Home Page </a:t>
            </a:r>
          </a:p>
          <a:p>
            <a:r>
              <a:rPr lang="en-US" dirty="0"/>
              <a:t>	</a:t>
            </a:r>
            <a:r>
              <a:rPr lang="en-US" dirty="0" smtClean="0"/>
              <a:t>	General messaging </a:t>
            </a:r>
          </a:p>
          <a:p>
            <a:endParaRPr lang="en-US" dirty="0"/>
          </a:p>
          <a:p>
            <a:r>
              <a:rPr lang="en-US" dirty="0" smtClean="0"/>
              <a:t>	Review and Purchase Page</a:t>
            </a:r>
          </a:p>
          <a:p>
            <a:r>
              <a:rPr lang="en-US" dirty="0"/>
              <a:t>	</a:t>
            </a:r>
            <a:r>
              <a:rPr lang="en-US" dirty="0" smtClean="0"/>
              <a:t>	Conditional messaging</a:t>
            </a:r>
          </a:p>
          <a:p>
            <a:endParaRPr lang="en-US" dirty="0"/>
          </a:p>
          <a:p>
            <a:r>
              <a:rPr lang="en-US" dirty="0" smtClean="0"/>
              <a:t>Select which emails (if any)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4595496"/>
            <a:ext cx="6085639" cy="2103120"/>
          </a:xfrm>
          <a:prstGeom prst="rect">
            <a:avLst/>
          </a:prstGeom>
          <a:ln>
            <a:solidFill>
              <a:srgbClr val="459D0F"/>
            </a:solidFill>
          </a:ln>
        </p:spPr>
      </p:pic>
    </p:spTree>
    <p:extLst>
      <p:ext uri="{BB962C8B-B14F-4D97-AF65-F5344CB8AC3E}">
        <p14:creationId xmlns:p14="http://schemas.microsoft.com/office/powerpoint/2010/main" val="5163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5017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Configuration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80" y="1026583"/>
            <a:ext cx="6715037" cy="1554480"/>
          </a:xfrm>
          <a:ln>
            <a:solidFill>
              <a:srgbClr val="459D0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8068"/>
            <a:ext cx="3008313" cy="5508096"/>
          </a:xfrm>
        </p:spPr>
        <p:txBody>
          <a:bodyPr/>
          <a:lstStyle/>
          <a:p>
            <a:r>
              <a:rPr lang="en-US" dirty="0" smtClean="0"/>
              <a:t>Click the Advanced link to add any conditionals</a:t>
            </a:r>
          </a:p>
          <a:p>
            <a:endParaRPr lang="en-US" dirty="0"/>
          </a:p>
          <a:p>
            <a:r>
              <a:rPr lang="en-US" dirty="0" smtClean="0"/>
              <a:t>Enter the script</a:t>
            </a:r>
          </a:p>
          <a:p>
            <a:endParaRPr lang="en-US" dirty="0"/>
          </a:p>
          <a:p>
            <a:r>
              <a:rPr lang="en-US" dirty="0" smtClean="0"/>
              <a:t>Wiki </a:t>
            </a:r>
          </a:p>
          <a:p>
            <a:endParaRPr lang="en-US" dirty="0"/>
          </a:p>
          <a:p>
            <a:r>
              <a:rPr lang="en-US" dirty="0" smtClean="0"/>
              <a:t>Click Save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70201" y="746126"/>
            <a:ext cx="595312" cy="356656"/>
          </a:xfrm>
          <a:prstGeom prst="straightConnector1">
            <a:avLst/>
          </a:prstGeom>
          <a:ln w="38100">
            <a:solidFill>
              <a:srgbClr val="459D0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em_PPT_roughs_v1_05_22_16[1]" id="{95BA52B9-F69D-CE41-868C-7DC5B89BDC7C}" vid="{62977E26-B3F6-854A-A43A-C02D9BF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Deem_PPT_Template</Template>
  <TotalTime>14021</TotalTime>
  <Words>640</Words>
  <Application>Microsoft Macintosh PowerPoint</Application>
  <PresentationFormat>On-screen Show (4:3)</PresentationFormat>
  <Paragraphs>155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ＭＳ Ｐゴシック</vt:lpstr>
      <vt:lpstr>ó/'68ˇøø'91ø'1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Defining DSM</vt:lpstr>
      <vt:lpstr>Enabling DSM</vt:lpstr>
      <vt:lpstr>Configuring DSM </vt:lpstr>
      <vt:lpstr>Message Settings</vt:lpstr>
      <vt:lpstr>Where to display DSM</vt:lpstr>
      <vt:lpstr>Configuration </vt:lpstr>
      <vt:lpstr>Configuration </vt:lpstr>
      <vt:lpstr>Dynamic Site Messaging (DSM) – Mobile Push Notifications</vt:lpstr>
      <vt:lpstr>DSM Mobile Push Notifications</vt:lpstr>
      <vt:lpstr>DSM Push Notifications</vt:lpstr>
      <vt:lpstr>DSM Push Notifications</vt:lpstr>
      <vt:lpstr>DSM Push Notifications</vt:lpstr>
      <vt:lpstr>DSM Push Notifications</vt:lpstr>
      <vt:lpstr>Points to Remember 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Cook</dc:creator>
  <cp:lastModifiedBy>Becca Cook</cp:lastModifiedBy>
  <cp:revision>32</cp:revision>
  <dcterms:created xsi:type="dcterms:W3CDTF">2016-12-19T18:17:43Z</dcterms:created>
  <dcterms:modified xsi:type="dcterms:W3CDTF">2017-01-31T21:15:03Z</dcterms:modified>
</cp:coreProperties>
</file>