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2" r:id="rId4"/>
    <p:sldId id="277" r:id="rId5"/>
    <p:sldId id="273" r:id="rId6"/>
    <p:sldId id="276" r:id="rId7"/>
    <p:sldId id="269" r:id="rId8"/>
    <p:sldId id="270" r:id="rId9"/>
    <p:sldId id="264" r:id="rId10"/>
    <p:sldId id="266" r:id="rId11"/>
  </p:sldIdLst>
  <p:sldSz cx="12192000" cy="6858000"/>
  <p:notesSz cx="6858000" cy="9144000"/>
  <p:embeddedFontLst>
    <p:embeddedFont>
      <p:font typeface="Libre Franklin" panose="00000500000000000000" charset="0"/>
      <p:regular r:id="rId13"/>
      <p:bold r:id="rId14"/>
      <p:italic r:id="rId15"/>
      <p:boldItalic r:id="rId16"/>
    </p:embeddedFont>
    <p:embeddedFont>
      <p:font typeface="Libre Franklin Medium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56qNFkKL+DZc4l3aqFWKh/oP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80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Main Title Slide">
  <p:cSld name="01 Main 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3"/>
          <p:cNvGrpSpPr/>
          <p:nvPr/>
        </p:nvGrpSpPr>
        <p:grpSpPr>
          <a:xfrm>
            <a:off x="4460081" y="1793081"/>
            <a:ext cx="3271838" cy="3271838"/>
            <a:chOff x="4460081" y="1793081"/>
            <a:chExt cx="3271838" cy="3271838"/>
          </a:xfrm>
        </p:grpSpPr>
        <p:sp>
          <p:nvSpPr>
            <p:cNvPr id="9" name="Google Shape;9;p13"/>
            <p:cNvSpPr/>
            <p:nvPr/>
          </p:nvSpPr>
          <p:spPr>
            <a:xfrm>
              <a:off x="4460081" y="1793081"/>
              <a:ext cx="3271838" cy="3271838"/>
            </a:xfrm>
            <a:prstGeom prst="rect">
              <a:avLst/>
            </a:prstGeom>
            <a:gradFill>
              <a:gsLst>
                <a:gs pos="0">
                  <a:srgbClr val="23A5CA"/>
                </a:gs>
                <a:gs pos="100000">
                  <a:srgbClr val="004761">
                    <a:alpha val="69803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0" name="Google Shape;1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70091" y="3085654"/>
              <a:ext cx="1851819" cy="6866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itle Page with Background Image">
  <p:cSld name="04 Title Page with Background Image">
    <p:bg>
      <p:bgPr>
        <a:solidFill>
          <a:srgbClr val="00476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5941708" y="2711620"/>
            <a:ext cx="4744221" cy="4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6"/>
          <p:cNvSpPr/>
          <p:nvPr/>
        </p:nvSpPr>
        <p:spPr>
          <a:xfrm flipH="1">
            <a:off x="-117233" y="6299459"/>
            <a:ext cx="12309231" cy="558541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" name="Google Shape;24;p16" descr="A picture containing sitting, light, sign, l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29182" y="6469447"/>
            <a:ext cx="746296" cy="2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Product Bullet Slide White BG">
  <p:cSld name="06 Product Bullet Slide White B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ctrTitle"/>
          </p:nvPr>
        </p:nvSpPr>
        <p:spPr>
          <a:xfrm>
            <a:off x="896815" y="538652"/>
            <a:ext cx="8370277" cy="49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00476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9"/>
          <p:cNvSpPr/>
          <p:nvPr/>
        </p:nvSpPr>
        <p:spPr>
          <a:xfrm flipH="1">
            <a:off x="-117231" y="6299459"/>
            <a:ext cx="12309231" cy="558541"/>
          </a:xfrm>
          <a:prstGeom prst="rtTriangle">
            <a:avLst/>
          </a:prstGeom>
          <a:gradFill>
            <a:gsLst>
              <a:gs pos="0">
                <a:srgbClr val="004761"/>
              </a:gs>
              <a:gs pos="99000">
                <a:srgbClr val="23A5CA"/>
              </a:gs>
              <a:gs pos="100000">
                <a:srgbClr val="23A5C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29182" y="6451997"/>
            <a:ext cx="746296" cy="211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19"/>
          <p:cNvCxnSpPr/>
          <p:nvPr/>
        </p:nvCxnSpPr>
        <p:spPr>
          <a:xfrm>
            <a:off x="896815" y="1101730"/>
            <a:ext cx="7142541" cy="0"/>
          </a:xfrm>
          <a:prstGeom prst="straightConnector1">
            <a:avLst/>
          </a:prstGeom>
          <a:noFill/>
          <a:ln w="9525" cap="flat" cmpd="sng">
            <a:solidFill>
              <a:srgbClr val="23A5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896815" y="1825625"/>
            <a:ext cx="10515600" cy="25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Image Details White BG">
  <p:cSld name="Product Image Details White BG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/>
          <p:nvPr/>
        </p:nvSpPr>
        <p:spPr>
          <a:xfrm flipH="1">
            <a:off x="-117231" y="6299459"/>
            <a:ext cx="12309231" cy="558541"/>
          </a:xfrm>
          <a:prstGeom prst="rtTriangle">
            <a:avLst/>
          </a:prstGeom>
          <a:gradFill>
            <a:gsLst>
              <a:gs pos="0">
                <a:srgbClr val="004761"/>
              </a:gs>
              <a:gs pos="99000">
                <a:srgbClr val="23A5CA"/>
              </a:gs>
              <a:gs pos="100000">
                <a:srgbClr val="23A5C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29182" y="6451997"/>
            <a:ext cx="746296" cy="2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896815" y="1853110"/>
            <a:ext cx="5199183" cy="55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00476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6574821" y="987425"/>
            <a:ext cx="4772025" cy="492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7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896814" y="2525234"/>
            <a:ext cx="5199185" cy="22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Product Image Details White BG">
  <p:cSld name="11 Product Image Details White BG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/>
          <p:nvPr/>
        </p:nvSpPr>
        <p:spPr>
          <a:xfrm flipH="1">
            <a:off x="-117231" y="6299459"/>
            <a:ext cx="12309231" cy="558541"/>
          </a:xfrm>
          <a:prstGeom prst="rtTriangle">
            <a:avLst/>
          </a:prstGeom>
          <a:gradFill>
            <a:gsLst>
              <a:gs pos="0">
                <a:srgbClr val="004761"/>
              </a:gs>
              <a:gs pos="99000">
                <a:srgbClr val="23A5CA"/>
              </a:gs>
              <a:gs pos="100000">
                <a:srgbClr val="23A5C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29182" y="6451997"/>
            <a:ext cx="746296" cy="2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>
            <a:spLocks noGrp="1"/>
          </p:cNvSpPr>
          <p:nvPr>
            <p:ph type="ctrTitle"/>
          </p:nvPr>
        </p:nvSpPr>
        <p:spPr>
          <a:xfrm>
            <a:off x="1910861" y="2736072"/>
            <a:ext cx="8370277" cy="55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00476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Description">
  <p:cSld name="Product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>
            <a:spLocks noGrp="1"/>
          </p:cNvSpPr>
          <p:nvPr>
            <p:ph type="pic" idx="2"/>
          </p:nvPr>
        </p:nvSpPr>
        <p:spPr>
          <a:xfrm>
            <a:off x="8863694" y="1451575"/>
            <a:ext cx="2627921" cy="161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76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/>
          <p:nvPr/>
        </p:nvSpPr>
        <p:spPr>
          <a:xfrm flipH="1">
            <a:off x="-117231" y="6299459"/>
            <a:ext cx="12309231" cy="558541"/>
          </a:xfrm>
          <a:prstGeom prst="rtTriangle">
            <a:avLst/>
          </a:prstGeom>
          <a:gradFill>
            <a:gsLst>
              <a:gs pos="0">
                <a:srgbClr val="004761"/>
              </a:gs>
              <a:gs pos="99000">
                <a:srgbClr val="23A5CA"/>
              </a:gs>
              <a:gs pos="100000">
                <a:srgbClr val="23A5C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7" name="Google Shape;7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29182" y="6451997"/>
            <a:ext cx="746296" cy="2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8237059" y="2246555"/>
            <a:ext cx="484148" cy="34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7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76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3"/>
          </p:nvPr>
        </p:nvSpPr>
        <p:spPr>
          <a:xfrm>
            <a:off x="6781941" y="2592386"/>
            <a:ext cx="1939266" cy="2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3A5C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4"/>
          </p:nvPr>
        </p:nvSpPr>
        <p:spPr>
          <a:xfrm>
            <a:off x="6781941" y="2836261"/>
            <a:ext cx="1939266" cy="23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3A5C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5"/>
          </p:nvPr>
        </p:nvSpPr>
        <p:spPr>
          <a:xfrm>
            <a:off x="5635261" y="3501304"/>
            <a:ext cx="2627921" cy="161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76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6"/>
          </p:nvPr>
        </p:nvSpPr>
        <p:spPr>
          <a:xfrm>
            <a:off x="8443634" y="4296284"/>
            <a:ext cx="555146" cy="34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76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76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7"/>
          </p:nvPr>
        </p:nvSpPr>
        <p:spPr>
          <a:xfrm>
            <a:off x="8443634" y="4642115"/>
            <a:ext cx="1939266" cy="2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3A5C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8"/>
          </p:nvPr>
        </p:nvSpPr>
        <p:spPr>
          <a:xfrm>
            <a:off x="8443634" y="4885990"/>
            <a:ext cx="1939266" cy="23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3A5C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ctrTitle"/>
          </p:nvPr>
        </p:nvSpPr>
        <p:spPr>
          <a:xfrm>
            <a:off x="896814" y="492011"/>
            <a:ext cx="8370277" cy="55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00476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9"/>
          </p:nvPr>
        </p:nvSpPr>
        <p:spPr>
          <a:xfrm>
            <a:off x="896815" y="1389104"/>
            <a:ext cx="4280828" cy="22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A5C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A5C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47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7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ctrTitle"/>
          </p:nvPr>
        </p:nvSpPr>
        <p:spPr>
          <a:xfrm>
            <a:off x="1910861" y="2736072"/>
            <a:ext cx="8370277" cy="55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</a:pPr>
            <a:r>
              <a:rPr lang="en-PH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5941708" y="2711620"/>
            <a:ext cx="4744221" cy="4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PH" sz="3200" b="1" dirty="0"/>
              <a:t>Cost Allocation Review</a:t>
            </a:r>
            <a:endParaRPr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DB02-4F8B-4345-B48E-783C158EE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15" y="358347"/>
            <a:ext cx="10817390" cy="494269"/>
          </a:xfrm>
        </p:spPr>
        <p:txBody>
          <a:bodyPr/>
          <a:lstStyle/>
          <a:p>
            <a:r>
              <a:rPr lang="en-US" sz="2400" b="1" dirty="0"/>
              <a:t>Cost Allocation VS Custom 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4B96-D4EE-4214-90EE-432697E1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815" y="1173892"/>
            <a:ext cx="10515600" cy="5325761"/>
          </a:xfrm>
        </p:spPr>
        <p:txBody>
          <a:bodyPr/>
          <a:lstStyle/>
          <a:p>
            <a:r>
              <a:rPr lang="en-US" dirty="0"/>
              <a:t>Cost Allocation allows for a TMC/Customer to either manually "upload" a file or set up an "Automated Feed". Custom Fields do not allow for either.</a:t>
            </a:r>
          </a:p>
          <a:p>
            <a:r>
              <a:rPr lang="en-US" dirty="0"/>
              <a:t>Cost Allocation configuration is 'limited' to only appear on the "purchase page". Custom Fields may be displayed throughout the booking process.</a:t>
            </a:r>
          </a:p>
          <a:p>
            <a:r>
              <a:rPr lang="en-US" dirty="0"/>
              <a:t>Cost Allocation and Custom Fields are both available on desktop or mobile.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Allocation Max file size is: 30MB. Custom Fields Max Character limitation is: Configuration (list type) option labels and values field to allow the admin to enter up to 4000 characters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Allocation feeds can be automated for a one time set up fee. SOW required.</a:t>
            </a:r>
          </a:p>
          <a:p>
            <a:r>
              <a:rPr lang="en-US" dirty="0"/>
              <a:t>Cost Allocation feature needs to be enabled/requested via a support ticket. No SOW required to enable.</a:t>
            </a:r>
          </a:p>
          <a:p>
            <a:r>
              <a:rPr lang="en-US" dirty="0"/>
              <a:t>Cost Allocation feature allows for nesting. Custom Fields do not offer nesting. Nesting allows the user to choose a "Parent Value" and in turn presents the option for the "Child Value" nested under the "Parent".</a:t>
            </a:r>
          </a:p>
          <a:p>
            <a:r>
              <a:rPr lang="en-US" dirty="0"/>
              <a:t>Cost Allocation and Custom field data can be written to PNR scripts per the specs of the TMC/Customer.</a:t>
            </a:r>
          </a:p>
        </p:txBody>
      </p:sp>
    </p:spTree>
    <p:extLst>
      <p:ext uri="{BB962C8B-B14F-4D97-AF65-F5344CB8AC3E}">
        <p14:creationId xmlns:p14="http://schemas.microsoft.com/office/powerpoint/2010/main" val="319484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4492-1C6D-422E-AF0F-D1941D495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15" y="568411"/>
            <a:ext cx="8370277" cy="506627"/>
          </a:xfrm>
        </p:spPr>
        <p:txBody>
          <a:bodyPr anchor="ctr"/>
          <a:lstStyle/>
          <a:p>
            <a:r>
              <a:rPr lang="en-US" sz="2400" b="1" dirty="0"/>
              <a:t>Protocol</a:t>
            </a:r>
            <a:r>
              <a:rPr lang="en-US" b="1" dirty="0"/>
              <a:t> for TMC to request Cost Allocation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F4DFB-6C27-4B4A-9278-EC7652F97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a Support Ticket</a:t>
            </a:r>
          </a:p>
          <a:p>
            <a:r>
              <a:rPr lang="en-US" dirty="0"/>
              <a:t>Support forwards ticket to Travel Configuration Team.</a:t>
            </a:r>
          </a:p>
          <a:p>
            <a:r>
              <a:rPr lang="en-US" dirty="0"/>
              <a:t>If Automation is requested, Configuration Manager sends request to Sales so they can reach out to TMC/Customer to complete SOW.</a:t>
            </a:r>
          </a:p>
          <a:p>
            <a:pPr lvl="1"/>
            <a:r>
              <a:rPr lang="en-US" dirty="0"/>
              <a:t>Once signed, Sales sends back to Configuration Manager so they can attach to SFTP request.</a:t>
            </a:r>
          </a:p>
          <a:p>
            <a:r>
              <a:rPr lang="en-US" dirty="0"/>
              <a:t>If Automation is not requested, Deem Support will request to have the feature enabled on the requested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7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0EFC-19FC-4652-9D31-728B24702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15" y="556053"/>
            <a:ext cx="8370277" cy="506628"/>
          </a:xfrm>
        </p:spPr>
        <p:txBody>
          <a:bodyPr anchor="b"/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Field Configuration Information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74E7A-E60B-4702-85BC-D808B324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815" y="1062681"/>
            <a:ext cx="10515600" cy="6549082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/>
              <a:t>Searchable Fields</a:t>
            </a:r>
            <a:r>
              <a:rPr lang="en-US" sz="1600" dirty="0"/>
              <a:t>:</a:t>
            </a:r>
          </a:p>
          <a:p>
            <a:pPr marL="571500" lvl="1" indent="0">
              <a:buNone/>
            </a:pPr>
            <a:r>
              <a:rPr lang="en-US" sz="1400" dirty="0"/>
              <a:t>1. Allocation Name</a:t>
            </a:r>
          </a:p>
          <a:p>
            <a:pPr marL="571500" lvl="1" indent="0">
              <a:buNone/>
            </a:pPr>
            <a:r>
              <a:rPr lang="en-US" sz="1400" dirty="0"/>
              <a:t>2. Allocation Code</a:t>
            </a:r>
          </a:p>
          <a:p>
            <a:pPr marL="114300" indent="0">
              <a:buNone/>
            </a:pPr>
            <a:r>
              <a:rPr lang="en-US" sz="1600" b="1" dirty="0"/>
              <a:t>Search Results Displayed Fields</a:t>
            </a:r>
            <a:r>
              <a:rPr lang="en-US" sz="1600" dirty="0"/>
              <a:t>:</a:t>
            </a:r>
          </a:p>
          <a:p>
            <a:pPr marL="571500" lvl="1" indent="0">
              <a:buNone/>
            </a:pPr>
            <a:r>
              <a:rPr lang="en-US" sz="1400" dirty="0"/>
              <a:t>1. Allocation Name</a:t>
            </a:r>
          </a:p>
          <a:p>
            <a:pPr marL="571500" lvl="1" indent="0">
              <a:buNone/>
            </a:pPr>
            <a:r>
              <a:rPr lang="en-US" sz="1400" dirty="0"/>
              <a:t>2. Allocation Description (only for the child in the case of nested segments)</a:t>
            </a:r>
          </a:p>
          <a:p>
            <a:pPr marL="114300" indent="0">
              <a:buNone/>
            </a:pPr>
            <a:r>
              <a:rPr lang="en-US" sz="1600" b="1" dirty="0"/>
              <a:t>Template/Upload Fields</a:t>
            </a:r>
            <a:r>
              <a:rPr lang="en-US" sz="1600" dirty="0"/>
              <a:t>:  All headers must be present whether in use or note (specifically for 5-7)</a:t>
            </a:r>
          </a:p>
          <a:p>
            <a:pPr marL="571500" lvl="1" indent="0">
              <a:buNone/>
            </a:pPr>
            <a:r>
              <a:rPr lang="en-US" sz="1400" dirty="0"/>
              <a:t>1. Allocation Name – Required - maximum character length of 45 characters.</a:t>
            </a:r>
          </a:p>
          <a:p>
            <a:pPr marL="571500" lvl="1" indent="0">
              <a:buNone/>
            </a:pPr>
            <a:r>
              <a:rPr lang="en-US" sz="1400" dirty="0"/>
              <a:t>2. Allocation Description – Required - maximum length of 180 characters.</a:t>
            </a:r>
          </a:p>
          <a:p>
            <a:pPr marL="571500" lvl="1" indent="0">
              <a:buNone/>
            </a:pPr>
            <a:r>
              <a:rPr lang="en-US" sz="1400" dirty="0"/>
              <a:t>3. Allocation Code – Required if you want to capture a numeric value or string - maximum length of 35 characters.</a:t>
            </a:r>
          </a:p>
          <a:p>
            <a:pPr marL="571500" lvl="1" indent="0">
              <a:buNone/>
            </a:pPr>
            <a:r>
              <a:rPr lang="en-US" sz="1400" dirty="0"/>
              <a:t>4. Parent Allocation Name – Required if Nesting one Allocation to another - Optional field unless you are using Nested field</a:t>
            </a:r>
          </a:p>
          <a:p>
            <a:pPr marL="571500" lvl="1" indent="0">
              <a:buNone/>
            </a:pPr>
            <a:r>
              <a:rPr lang="en-US" sz="1400" dirty="0"/>
              <a:t>5. Expense Approver ID - Not applicable for Travel</a:t>
            </a:r>
            <a:br>
              <a:rPr lang="en-US" sz="1400" dirty="0"/>
            </a:br>
            <a:r>
              <a:rPr lang="en-US" sz="1400" dirty="0"/>
              <a:t>6. Expense Approval Threshold Amount - Not applicable for Travel </a:t>
            </a:r>
            <a:br>
              <a:rPr lang="en-US" sz="1400" dirty="0"/>
            </a:br>
            <a:r>
              <a:rPr lang="en-US" sz="1400" dirty="0"/>
              <a:t>7. Travel Approval External ID – Not Required</a:t>
            </a:r>
          </a:p>
          <a:p>
            <a:pPr marL="114300" indent="0">
              <a:buNone/>
            </a:pPr>
            <a:r>
              <a:rPr lang="en-US" sz="1600" b="1" dirty="0"/>
              <a:t>Nested Fields:</a:t>
            </a:r>
          </a:p>
          <a:p>
            <a:pPr marL="571500" lvl="1" indent="0">
              <a:buNone/>
            </a:pPr>
            <a:r>
              <a:rPr lang="en-US" sz="1400" dirty="0"/>
              <a:t>1. </a:t>
            </a:r>
            <a:r>
              <a:rPr lang="en-US" dirty="0"/>
              <a:t>In the case of a nested segment, the Parent Allocation name must exist/be configured in order for it to upload successfully. </a:t>
            </a:r>
          </a:p>
          <a:p>
            <a:pPr marL="11430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473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9F5F8-D6CF-4CA0-82DD-7FBFC974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2063578"/>
            <a:ext cx="10655300" cy="5152767"/>
          </a:xfrm>
        </p:spPr>
        <p:txBody>
          <a:bodyPr/>
          <a:lstStyle/>
          <a:p>
            <a:pPr marL="571500" lvl="1" indent="0">
              <a:buNone/>
            </a:pPr>
            <a:r>
              <a:rPr lang="en-US" sz="1800" b="1" dirty="0"/>
              <a:t>Validations:  </a:t>
            </a:r>
            <a:r>
              <a:rPr lang="en-US" sz="1800" dirty="0"/>
              <a:t>These are important when uploading cost allocations.</a:t>
            </a:r>
          </a:p>
          <a:p>
            <a:pPr marL="584200" lvl="1" indent="0">
              <a:buNone/>
            </a:pPr>
            <a:r>
              <a:rPr lang="en-US" sz="1400" b="1" dirty="0"/>
              <a:t>File Header Validations:</a:t>
            </a:r>
            <a:endParaRPr lang="en-US" sz="1400" dirty="0"/>
          </a:p>
          <a:p>
            <a:pPr marL="584200" lvl="1" indent="0">
              <a:buNone/>
            </a:pPr>
            <a:r>
              <a:rPr lang="en-US" sz="1400" dirty="0"/>
              <a:t>1. File header is empty</a:t>
            </a:r>
          </a:p>
          <a:p>
            <a:pPr marL="584200" lvl="1" indent="0">
              <a:buNone/>
            </a:pPr>
            <a:r>
              <a:rPr lang="en-US" sz="1400" dirty="0"/>
              <a:t>2. File header has lesser number of fields than expected</a:t>
            </a:r>
          </a:p>
          <a:p>
            <a:pPr marL="584200" lvl="1" indent="0">
              <a:buNone/>
            </a:pPr>
            <a:r>
              <a:rPr lang="en-US" sz="1400" dirty="0"/>
              <a:t>3. File header names validation</a:t>
            </a:r>
          </a:p>
          <a:p>
            <a:pPr marL="584200" lvl="1" indent="0">
              <a:buNone/>
            </a:pPr>
            <a:endParaRPr lang="en-US" sz="1400" b="1" dirty="0"/>
          </a:p>
          <a:p>
            <a:pPr marL="584200" lvl="1" indent="0">
              <a:buNone/>
            </a:pPr>
            <a:r>
              <a:rPr lang="en-US" sz="1400" b="1" dirty="0"/>
              <a:t>Business Validations: Below are the list of business validations failure cases:</a:t>
            </a:r>
            <a:endParaRPr lang="en-US" sz="1400" dirty="0"/>
          </a:p>
          <a:p>
            <a:pPr marL="584200" lvl="1" indent="0">
              <a:buNone/>
            </a:pPr>
            <a:r>
              <a:rPr lang="en-US" sz="1400" dirty="0"/>
              <a:t>1. Ensure ALL columns and headers are included in the file - use the template and ensure the headers are added correctly.  </a:t>
            </a:r>
          </a:p>
          <a:p>
            <a:pPr marL="584200" lvl="1" indent="0">
              <a:buNone/>
            </a:pPr>
            <a:r>
              <a:rPr lang="en-US" sz="1400" dirty="0"/>
              <a:t>2. Input Segment Name is not present in the system</a:t>
            </a:r>
          </a:p>
          <a:p>
            <a:pPr marL="584200" lvl="1" indent="0">
              <a:buNone/>
            </a:pPr>
            <a:r>
              <a:rPr lang="en-US" sz="1400" dirty="0"/>
              <a:t>3. Parent Segment not found in system for the input Parent Allocation name</a:t>
            </a:r>
          </a:p>
          <a:p>
            <a:pPr marL="584200" lvl="1" indent="0">
              <a:buNone/>
            </a:pPr>
            <a:r>
              <a:rPr lang="en-US" sz="1400" dirty="0"/>
              <a:t>4. Input Parent Allocation name is not present in the system</a:t>
            </a:r>
          </a:p>
          <a:p>
            <a:pPr marL="584200" lvl="1" indent="0">
              <a:buNone/>
            </a:pPr>
            <a:r>
              <a:rPr lang="en-US" sz="1400" dirty="0"/>
              <a:t>5. Linking active child allocation to inactive parent allocation</a:t>
            </a:r>
          </a:p>
          <a:p>
            <a:pPr marL="571500" lvl="1" indent="0">
              <a:buNone/>
            </a:pPr>
            <a:r>
              <a:rPr lang="en-US" sz="1400" dirty="0"/>
              <a:t>6. Parent allocation's segment is not the parent of the segment that owns the child allocation</a:t>
            </a:r>
          </a:p>
          <a:p>
            <a:pPr marL="571500" lvl="1" indent="0">
              <a:buNone/>
            </a:pPr>
            <a:r>
              <a:rPr lang="en-US" sz="1400" dirty="0"/>
              <a:t>7. Duplicate Allocation Names are NOT allowed.</a:t>
            </a:r>
          </a:p>
          <a:p>
            <a:pPr marL="571500" lvl="1" indent="0">
              <a:buNone/>
            </a:pPr>
            <a:r>
              <a:rPr lang="en-US" sz="1400" b="1" dirty="0"/>
              <a:t> 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CE1AE5-692D-4B27-AD59-FD15D339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/>
              <a:t>Cost Allocation Template – CSV file only</a:t>
            </a:r>
          </a:p>
        </p:txBody>
      </p:sp>
      <p:pic>
        <p:nvPicPr>
          <p:cNvPr id="1027" name="Picture 1" descr="image002">
            <a:extLst>
              <a:ext uri="{FF2B5EF4-FFF2-40B4-BE49-F238E27FC236}">
                <a16:creationId xmlns:a16="http://schemas.microsoft.com/office/drawing/2014/main" id="{68753D8A-668D-4A17-82C6-41B14179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5" y="1235677"/>
            <a:ext cx="9136871" cy="8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ctrTitle"/>
          </p:nvPr>
        </p:nvSpPr>
        <p:spPr>
          <a:xfrm>
            <a:off x="896815" y="538652"/>
            <a:ext cx="8370277" cy="49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</a:pPr>
            <a:r>
              <a:rPr lang="en-US" sz="2400" b="1" dirty="0"/>
              <a:t>Cost Allocation – Field Limitations and Validations</a:t>
            </a:r>
            <a:endParaRPr sz="2400" b="1"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96815" y="1825625"/>
            <a:ext cx="10515600" cy="379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Special Characters</a:t>
            </a:r>
          </a:p>
          <a:p>
            <a:pPr lvl="1"/>
            <a:r>
              <a:rPr lang="en-US" dirty="0"/>
              <a:t>Below is the list of special characters that are supported in Allocation Name, Allocation Code and Segment Name: ~ ` ! @ # $ % ^ &amp; * ( ) _ - + = { : ; } [ &lt; , . &gt; ] ? / " ' | \ </a:t>
            </a:r>
          </a:p>
          <a:p>
            <a:pPr marL="584200" lvl="1" indent="0">
              <a:buNone/>
            </a:pPr>
            <a:r>
              <a:rPr lang="en-US" dirty="0"/>
              <a:t>	</a:t>
            </a:r>
            <a:r>
              <a:rPr lang="en-US" i="1" dirty="0"/>
              <a:t>NOTE: Following combination of special characters in allocation names causes issues in rendering 	the page. &lt;? "&gt;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marL="584200" lvl="1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Maximum File Size and Type</a:t>
            </a:r>
          </a:p>
          <a:p>
            <a:pPr lvl="1"/>
            <a:r>
              <a:rPr lang="en-US" dirty="0"/>
              <a:t>CSV file only file type accepted </a:t>
            </a:r>
          </a:p>
          <a:p>
            <a:pPr lvl="1"/>
            <a:r>
              <a:rPr lang="en-US" dirty="0"/>
              <a:t>Cost Allocation does not impose a 'character limitation per se', however, only allows a maximum file size of 30MB</a:t>
            </a:r>
          </a:p>
          <a:p>
            <a:pPr marL="584200" lvl="1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852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ctrTitle"/>
          </p:nvPr>
        </p:nvSpPr>
        <p:spPr>
          <a:xfrm>
            <a:off x="896815" y="538652"/>
            <a:ext cx="8370277" cy="49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</a:pPr>
            <a:r>
              <a:rPr lang="en-US" sz="2400" b="1" dirty="0"/>
              <a:t>Cost Allocation – Desktop UI</a:t>
            </a:r>
            <a:endParaRPr sz="2400" b="1"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96815" y="1173892"/>
            <a:ext cx="10515600" cy="444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0" lvl="1" indent="0">
              <a:spcBef>
                <a:spcPts val="0"/>
              </a:spcBef>
              <a:buNone/>
            </a:pPr>
            <a:r>
              <a:rPr lang="en-US" sz="1800" dirty="0"/>
              <a:t>Purchase Page Placement is </a:t>
            </a:r>
          </a:p>
          <a:p>
            <a:pPr marL="584200" lvl="1" indent="0">
              <a:spcBef>
                <a:spcPts val="0"/>
              </a:spcBef>
              <a:buNone/>
            </a:pPr>
            <a:r>
              <a:rPr lang="en-US" sz="1800" dirty="0"/>
              <a:t>directly above Custom Fields.</a:t>
            </a:r>
          </a:p>
          <a:p>
            <a:pPr marL="584200" lvl="1" indent="0">
              <a:spcBef>
                <a:spcPts val="0"/>
              </a:spcBef>
              <a:buNone/>
            </a:pPr>
            <a:endParaRPr lang="en-US" sz="1800" dirty="0"/>
          </a:p>
          <a:p>
            <a:pPr marL="584200" lvl="1" indent="0">
              <a:spcBef>
                <a:spcPts val="0"/>
              </a:spcBef>
              <a:buNone/>
            </a:pPr>
            <a:r>
              <a:rPr lang="en-US" sz="1800" dirty="0"/>
              <a:t>Type-ahead feature to </a:t>
            </a:r>
          </a:p>
          <a:p>
            <a:pPr marL="584200" lvl="1" indent="0">
              <a:spcBef>
                <a:spcPts val="0"/>
              </a:spcBef>
              <a:buNone/>
            </a:pPr>
            <a:r>
              <a:rPr lang="en-US" sz="1800" dirty="0"/>
              <a:t>accommodate large files and long</a:t>
            </a:r>
          </a:p>
          <a:p>
            <a:pPr marL="584200" lvl="1" indent="0">
              <a:spcBef>
                <a:spcPts val="0"/>
              </a:spcBef>
              <a:buNone/>
            </a:pPr>
            <a:r>
              <a:rPr lang="en-US" sz="1800" dirty="0"/>
              <a:t>lists of data.</a:t>
            </a:r>
          </a:p>
          <a:p>
            <a:pPr marL="584200" lvl="1" indent="0">
              <a:spcBef>
                <a:spcPts val="0"/>
              </a:spcBef>
              <a:buNone/>
            </a:pPr>
            <a:endParaRPr lang="en-US" sz="1800" dirty="0"/>
          </a:p>
          <a:p>
            <a:pPr marL="584200" lvl="1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DECF1-FDEB-40F5-8A99-A2957CE28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622" y="1238435"/>
            <a:ext cx="4744994" cy="43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ctrTitle"/>
          </p:nvPr>
        </p:nvSpPr>
        <p:spPr>
          <a:xfrm>
            <a:off x="896815" y="160638"/>
            <a:ext cx="5199183" cy="65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761"/>
              </a:buClr>
              <a:buSzPts val="2800"/>
              <a:buFont typeface="Libre Franklin Medium"/>
              <a:buNone/>
            </a:pPr>
            <a:r>
              <a:rPr lang="en-US" sz="2400" b="1" dirty="0"/>
              <a:t>Cost Allocation – Mobile UI</a:t>
            </a:r>
            <a:endParaRPr sz="2400" b="1" dirty="0"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736177" y="1116563"/>
            <a:ext cx="5199185" cy="65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A5CA"/>
              </a:buClr>
              <a:buSzPts val="1800"/>
              <a:buFont typeface="Arial"/>
              <a:buNone/>
            </a:pPr>
            <a:r>
              <a:rPr lang="en-US" dirty="0"/>
              <a:t>Placement on the Purchase Page on Mobile – displays right after the Custom Fields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F61CBC-6568-4FF7-995F-DA75AC77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2" y="712741"/>
            <a:ext cx="2743200" cy="5144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EM Colors">
      <a:dk1>
        <a:srgbClr val="266782"/>
      </a:dk1>
      <a:lt1>
        <a:srgbClr val="FFFFFF"/>
      </a:lt1>
      <a:dk2>
        <a:srgbClr val="F1B828"/>
      </a:dk2>
      <a:lt2>
        <a:srgbClr val="B7B8B9"/>
      </a:lt2>
      <a:accent1>
        <a:srgbClr val="53CAEC"/>
      </a:accent1>
      <a:accent2>
        <a:srgbClr val="99C22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BA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454</Words>
  <Application>Microsoft Office PowerPoint</Application>
  <PresentationFormat>Widescreen</PresentationFormat>
  <Paragraphs>66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Libre Franklin</vt:lpstr>
      <vt:lpstr>Arial</vt:lpstr>
      <vt:lpstr>Libre Franklin Medium</vt:lpstr>
      <vt:lpstr>Office Theme</vt:lpstr>
      <vt:lpstr>PowerPoint Presentation</vt:lpstr>
      <vt:lpstr>Cost Allocation Review</vt:lpstr>
      <vt:lpstr>Cost Allocation VS Custom Fields</vt:lpstr>
      <vt:lpstr>Protocol for TMC to request Cost Allocation </vt:lpstr>
      <vt:lpstr>         Field Configuration Information: </vt:lpstr>
      <vt:lpstr>Cost Allocation Template – CSV file only</vt:lpstr>
      <vt:lpstr>Cost Allocation – Field Limitations and Validations</vt:lpstr>
      <vt:lpstr>Cost Allocation – Desktop UI</vt:lpstr>
      <vt:lpstr>Cost Allocation – Mobile UI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Mendoza</dc:creator>
  <cp:lastModifiedBy>Debbie Ianuzzi</cp:lastModifiedBy>
  <cp:revision>23</cp:revision>
  <dcterms:created xsi:type="dcterms:W3CDTF">2020-02-03T03:42:38Z</dcterms:created>
  <dcterms:modified xsi:type="dcterms:W3CDTF">2020-04-15T16:57:26Z</dcterms:modified>
</cp:coreProperties>
</file>