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8"/>
  </p:notesMasterIdLst>
  <p:sldIdLst>
    <p:sldId id="257" r:id="rId3"/>
    <p:sldId id="256" r:id="rId4"/>
    <p:sldId id="258" r:id="rId5"/>
    <p:sldId id="260" r:id="rId6"/>
    <p:sldId id="279" r:id="rId7"/>
    <p:sldId id="282" r:id="rId8"/>
    <p:sldId id="280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6FBCC-3AF9-E243-9415-E4A93257A880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8DF88-CF0E-DC4F-913C-A7B28EFB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33" smtClean="0"/>
              <a:t>Hyperlink (URL):   This is an optional field and will be used in the case when notification needs to direct user to an external URL such as corporate policy or security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DF88-CF0E-DC4F-913C-A7B28EFBF7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6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Sequence the fields in the order of importance. </a:t>
            </a:r>
          </a:p>
          <a:p>
            <a:r>
              <a:rPr lang="en-US" sz="1200" dirty="0" smtClean="0"/>
              <a:t>Add the collection to the set and the set to the group’s rule, if not already there. </a:t>
            </a:r>
          </a:p>
          <a:p>
            <a:r>
              <a:rPr lang="en-US" sz="1200" dirty="0" smtClean="0"/>
              <a:t>Commit changes.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DF88-CF0E-DC4F-913C-A7B28EFBF7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 premium coach class to international flights: Choose Yes or No.</a:t>
            </a:r>
          </a:p>
          <a:p>
            <a:r>
              <a:rPr lang="en-US" dirty="0" smtClean="0"/>
              <a:t>Minimum flight time for premium coach class: Choose the hours and minutes of flight time before a premium coach class ticket would be allowed.</a:t>
            </a:r>
          </a:p>
          <a:p>
            <a:r>
              <a:rPr lang="en-US" dirty="0" smtClean="0"/>
              <a:t>Apply minimum flight time per flight segment: Choose Yes or No. Yes is the usual choice. If you choose No, the minimum is applied to the total flight time for connecting flights.</a:t>
            </a:r>
          </a:p>
          <a:p>
            <a:r>
              <a:rPr lang="en-US" dirty="0" smtClean="0"/>
              <a:t>Minimum flight distance for premium coach class: Enter the flight distance before a premium coach class ticket would be allowed, and choose the unit of distance measurement.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DF88-CF0E-DC4F-913C-A7B28EFBF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Choose "Use default" to use the default name ("Premium"), or "Use custom" and enter a custom name in the field.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Select Premium Coach airlines: </a:t>
            </a:r>
          </a:p>
          <a:p>
            <a:pPr marL="804322" lvl="1" indent="-342900">
              <a:buFont typeface="Arial" charset="0"/>
              <a:buChar char="•"/>
            </a:pPr>
            <a:r>
              <a:rPr lang="en-US" sz="2000" dirty="0" smtClean="0"/>
              <a:t>Click on </a:t>
            </a:r>
            <a:r>
              <a:rPr lang="en-US" sz="2000" b="1" dirty="0" smtClean="0"/>
              <a:t>Delta Air Lines</a:t>
            </a:r>
          </a:p>
          <a:p>
            <a:pPr marL="804322" lvl="1" indent="-342900">
              <a:buFont typeface="Arial" charset="0"/>
              <a:buChar char="•"/>
            </a:pPr>
            <a:r>
              <a:rPr lang="en-US" sz="2000" dirty="0" smtClean="0"/>
              <a:t>If others are selected, click and hold down Control (CTRL) in the selection box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Click </a:t>
            </a:r>
            <a:r>
              <a:rPr lang="en-US" sz="2000" b="1" dirty="0" smtClean="0"/>
              <a:t>Save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Add the collection to the set and the set to the group’s rule, if not already there.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Commit changes.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DF88-CF0E-DC4F-913C-A7B28EFBF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User Experience: End users will now see and must accept the "Terms and Conditions" during the purchase flow.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DF88-CF0E-DC4F-913C-A7B28EFBF7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Save | S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64096"/>
          </a:xfrm>
          <a:prstGeom prst="rect">
            <a:avLst/>
          </a:prstGeom>
          <a:gradFill>
            <a:gsLst>
              <a:gs pos="0">
                <a:srgbClr val="289100"/>
              </a:gs>
              <a:gs pos="100000">
                <a:srgbClr val="144600"/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 descr="transition_slide square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22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742176"/>
            <a:ext cx="12192000" cy="115824"/>
          </a:xfrm>
          <a:prstGeom prst="rect">
            <a:avLst/>
          </a:prstGeom>
          <a:solidFill>
            <a:srgbClr val="32AA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3352800"/>
            <a:ext cx="4876800" cy="914400"/>
          </a:xfrm>
        </p:spPr>
        <p:txBody>
          <a:bodyPr lIns="0" tIns="0" rIns="0" bIns="0" anchor="t" anchorCtr="0"/>
          <a:lstStyle>
            <a:lvl1pPr algn="l">
              <a:defRPr sz="2933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72000"/>
            <a:ext cx="2743200" cy="24384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4901185"/>
            <a:ext cx="226183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CONFIDENTIAL</a:t>
            </a:r>
            <a:r>
              <a:rPr lang="en-US" sz="800" baseline="0" dirty="0" smtClean="0">
                <a:solidFill>
                  <a:srgbClr val="FFFFFF"/>
                </a:solidFill>
              </a:rPr>
              <a:t> AND PROPRIETARY TO DEEM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5" name="Picture 4" descr="Deem_Logo_r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0151"/>
            <a:ext cx="1524000" cy="4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6720"/>
            <a:ext cx="10972800" cy="487680"/>
          </a:xfrm>
        </p:spPr>
        <p:txBody>
          <a:bodyPr>
            <a:noAutofit/>
          </a:bodyPr>
          <a:lstStyle>
            <a:lvl1pPr>
              <a:defRPr sz="2667">
                <a:solidFill>
                  <a:srgbClr val="32A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ClrTx/>
              <a:buNone/>
              <a:defRPr sz="2400">
                <a:solidFill>
                  <a:srgbClr val="4B4B4B"/>
                </a:solidFill>
              </a:defRPr>
            </a:lvl1pPr>
            <a:lvl2pPr>
              <a:buClrTx/>
              <a:defRPr sz="2133">
                <a:solidFill>
                  <a:srgbClr val="4B4B4B"/>
                </a:solidFill>
              </a:defRPr>
            </a:lvl2pPr>
            <a:lvl3pPr>
              <a:buClrTx/>
              <a:defRPr sz="1867">
                <a:solidFill>
                  <a:srgbClr val="4B4B4B"/>
                </a:solidFill>
              </a:defRPr>
            </a:lvl3pPr>
            <a:lvl4pPr>
              <a:buClrTx/>
              <a:defRPr sz="1600">
                <a:solidFill>
                  <a:srgbClr val="4B4B4B"/>
                </a:solidFill>
              </a:defRPr>
            </a:lvl4pPr>
            <a:lvl5pPr>
              <a:buClrTx/>
              <a:defRPr sz="1333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 smtClean="0"/>
              <a:t>Click to edit Master content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6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64096"/>
          </a:xfrm>
          <a:prstGeom prst="rect">
            <a:avLst/>
          </a:prstGeom>
          <a:gradFill>
            <a:gsLst>
              <a:gs pos="0">
                <a:srgbClr val="6E6E6E"/>
              </a:gs>
              <a:gs pos="100000">
                <a:srgbClr val="373737"/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 descr="transition_slide square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22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0" y="3352800"/>
            <a:ext cx="4876800" cy="1219200"/>
          </a:xfrm>
        </p:spPr>
        <p:txBody>
          <a:bodyPr anchor="t">
            <a:noAutofit/>
          </a:bodyPr>
          <a:lstStyle>
            <a:lvl1pPr marL="0" indent="0" algn="l">
              <a:buNone/>
              <a:defRPr sz="2933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742176"/>
            <a:ext cx="12192000" cy="115824"/>
          </a:xfrm>
          <a:prstGeom prst="rect">
            <a:avLst/>
          </a:prstGeom>
          <a:solidFill>
            <a:srgbClr val="32AA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139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8D0D0C-914B-964A-96AD-9A9AFCD000EB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BF8F82-065C-074D-B372-E2A3D8ACB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Save | S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64096"/>
          </a:xfrm>
          <a:prstGeom prst="rect">
            <a:avLst/>
          </a:prstGeom>
          <a:gradFill>
            <a:gsLst>
              <a:gs pos="0">
                <a:srgbClr val="289100"/>
              </a:gs>
              <a:gs pos="100000">
                <a:srgbClr val="144600"/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6" name="Picture 15" descr="transition_slide square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22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742176"/>
            <a:ext cx="12192000" cy="115824"/>
          </a:xfrm>
          <a:prstGeom prst="rect">
            <a:avLst/>
          </a:prstGeom>
          <a:solidFill>
            <a:srgbClr val="32AA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3352800"/>
            <a:ext cx="4876800" cy="914400"/>
          </a:xfrm>
        </p:spPr>
        <p:txBody>
          <a:bodyPr lIns="0" tIns="0" rIns="0" bIns="0" anchor="t" anchorCtr="0"/>
          <a:lstStyle>
            <a:lvl1pPr algn="l">
              <a:defRPr sz="2933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72000"/>
            <a:ext cx="2743200" cy="24384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4901185"/>
            <a:ext cx="226183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CONFIDENTIAL</a:t>
            </a:r>
            <a:r>
              <a:rPr lang="en-US" sz="800" baseline="0" dirty="0">
                <a:solidFill>
                  <a:srgbClr val="FFFFFF"/>
                </a:solidFill>
              </a:rPr>
              <a:t> AND PROPRIETARY TO DEEM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5" name="Picture 4" descr="Deem_Logo_r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0151"/>
            <a:ext cx="1524000" cy="4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3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6720"/>
            <a:ext cx="10972800" cy="487680"/>
          </a:xfrm>
        </p:spPr>
        <p:txBody>
          <a:bodyPr>
            <a:noAutofit/>
          </a:bodyPr>
          <a:lstStyle>
            <a:lvl1pPr>
              <a:defRPr sz="2667">
                <a:solidFill>
                  <a:srgbClr val="32A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ClrTx/>
              <a:buNone/>
              <a:defRPr sz="2400">
                <a:solidFill>
                  <a:srgbClr val="4B4B4B"/>
                </a:solidFill>
              </a:defRPr>
            </a:lvl1pPr>
            <a:lvl2pPr>
              <a:buClrTx/>
              <a:defRPr sz="2133">
                <a:solidFill>
                  <a:srgbClr val="4B4B4B"/>
                </a:solidFill>
              </a:defRPr>
            </a:lvl2pPr>
            <a:lvl3pPr>
              <a:buClrTx/>
              <a:defRPr sz="1867">
                <a:solidFill>
                  <a:srgbClr val="4B4B4B"/>
                </a:solidFill>
              </a:defRPr>
            </a:lvl3pPr>
            <a:lvl4pPr>
              <a:buClrTx/>
              <a:defRPr sz="1600">
                <a:solidFill>
                  <a:srgbClr val="4B4B4B"/>
                </a:solidFill>
              </a:defRPr>
            </a:lvl4pPr>
            <a:lvl5pPr>
              <a:buClrTx/>
              <a:defRPr sz="1333">
                <a:solidFill>
                  <a:srgbClr val="4B4B4B"/>
                </a:solidFill>
              </a:defRPr>
            </a:lvl5pPr>
          </a:lstStyle>
          <a:p>
            <a:pPr lvl="0"/>
            <a:r>
              <a:rPr lang="en-US" dirty="0"/>
              <a:t>Click to edit Master content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6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64096"/>
          </a:xfrm>
          <a:prstGeom prst="rect">
            <a:avLst/>
          </a:prstGeom>
          <a:gradFill>
            <a:gsLst>
              <a:gs pos="0">
                <a:srgbClr val="6E6E6E"/>
              </a:gs>
              <a:gs pos="100000">
                <a:srgbClr val="373737"/>
              </a:gs>
            </a:gsLst>
            <a:lin ang="3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 descr="transition_slide square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22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0" y="3352800"/>
            <a:ext cx="4876800" cy="1219200"/>
          </a:xfrm>
        </p:spPr>
        <p:txBody>
          <a:bodyPr anchor="t">
            <a:noAutofit/>
          </a:bodyPr>
          <a:lstStyle>
            <a:lvl1pPr marL="0" indent="0" algn="l">
              <a:buNone/>
              <a:defRPr sz="2933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742176"/>
            <a:ext cx="12192000" cy="115824"/>
          </a:xfrm>
          <a:prstGeom prst="rect">
            <a:avLst/>
          </a:prstGeom>
          <a:solidFill>
            <a:srgbClr val="32AA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24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6720"/>
            <a:ext cx="10972800" cy="487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742176"/>
            <a:ext cx="12192000" cy="115824"/>
          </a:xfrm>
          <a:prstGeom prst="rect">
            <a:avLst/>
          </a:prstGeom>
          <a:solidFill>
            <a:srgbClr val="32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71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2667" b="0" kern="1200">
          <a:solidFill>
            <a:srgbClr val="32AA00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400" kern="1200">
          <a:solidFill>
            <a:srgbClr val="4B4B4B"/>
          </a:solidFill>
          <a:latin typeface="+mn-lt"/>
          <a:ea typeface="+mn-ea"/>
          <a:cs typeface="+mn-cs"/>
        </a:defRPr>
      </a:lvl1pPr>
      <a:lvl2pPr marL="461422" indent="-23071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rgbClr val="4B4B4B"/>
          </a:solidFill>
          <a:latin typeface="+mn-lt"/>
          <a:ea typeface="+mn-ea"/>
          <a:cs typeface="+mn-cs"/>
        </a:defRPr>
      </a:lvl2pPr>
      <a:lvl3pPr marL="690016" indent="-228594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rgbClr val="4B4B4B"/>
          </a:solidFill>
          <a:latin typeface="+mn-lt"/>
          <a:ea typeface="+mn-ea"/>
          <a:cs typeface="+mn-cs"/>
        </a:defRPr>
      </a:lvl3pPr>
      <a:lvl4pPr marL="920728" indent="-230712" algn="l" defTabSz="609585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B4B4B"/>
          </a:solidFill>
          <a:latin typeface="+mn-lt"/>
          <a:ea typeface="+mn-ea"/>
          <a:cs typeface="+mn-cs"/>
        </a:defRPr>
      </a:lvl4pPr>
      <a:lvl5pPr marL="1138738" indent="-218012" algn="l" defTabSz="609585" rtl="0" eaLnBrk="1" latinLnBrk="0" hangingPunct="1">
        <a:spcBef>
          <a:spcPct val="20000"/>
        </a:spcBef>
        <a:buFont typeface="Arial"/>
        <a:buChar char="•"/>
        <a:defRPr sz="1333" kern="1200">
          <a:solidFill>
            <a:srgbClr val="4B4B4B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6720"/>
            <a:ext cx="10972800" cy="487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742176"/>
            <a:ext cx="12192000" cy="115824"/>
          </a:xfrm>
          <a:prstGeom prst="rect">
            <a:avLst/>
          </a:prstGeom>
          <a:solidFill>
            <a:srgbClr val="32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9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609585" rtl="0" eaLnBrk="1" latinLnBrk="0" hangingPunct="1">
        <a:spcBef>
          <a:spcPct val="0"/>
        </a:spcBef>
        <a:buNone/>
        <a:defRPr sz="2667" b="0" kern="1200">
          <a:solidFill>
            <a:srgbClr val="32AA00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2400" kern="1200">
          <a:solidFill>
            <a:srgbClr val="4B4B4B"/>
          </a:solidFill>
          <a:latin typeface="+mn-lt"/>
          <a:ea typeface="+mn-ea"/>
          <a:cs typeface="+mn-cs"/>
        </a:defRPr>
      </a:lvl1pPr>
      <a:lvl2pPr marL="461422" indent="-23071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rgbClr val="4B4B4B"/>
          </a:solidFill>
          <a:latin typeface="+mn-lt"/>
          <a:ea typeface="+mn-ea"/>
          <a:cs typeface="+mn-cs"/>
        </a:defRPr>
      </a:lvl2pPr>
      <a:lvl3pPr marL="690016" indent="-228594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rgbClr val="4B4B4B"/>
          </a:solidFill>
          <a:latin typeface="+mn-lt"/>
          <a:ea typeface="+mn-ea"/>
          <a:cs typeface="+mn-cs"/>
        </a:defRPr>
      </a:lvl3pPr>
      <a:lvl4pPr marL="920728" indent="-230712" algn="l" defTabSz="609585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B4B4B"/>
          </a:solidFill>
          <a:latin typeface="+mn-lt"/>
          <a:ea typeface="+mn-ea"/>
          <a:cs typeface="+mn-cs"/>
        </a:defRPr>
      </a:lvl4pPr>
      <a:lvl5pPr marL="1138738" indent="-218012" algn="l" defTabSz="609585" rtl="0" eaLnBrk="1" latinLnBrk="0" hangingPunct="1">
        <a:spcBef>
          <a:spcPct val="20000"/>
        </a:spcBef>
        <a:buFont typeface="Arial"/>
        <a:buChar char="•"/>
        <a:defRPr sz="1333" kern="1200">
          <a:solidFill>
            <a:srgbClr val="4B4B4B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352800"/>
            <a:ext cx="6119813" cy="914400"/>
          </a:xfrm>
        </p:spPr>
        <p:txBody>
          <a:bodyPr/>
          <a:lstStyle/>
          <a:p>
            <a:r>
              <a:rPr lang="en-US" smtClean="0"/>
              <a:t>Winter 2016 Release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November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Approval Tag Added to PTA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023303"/>
            <a:ext cx="11425237" cy="5181600"/>
          </a:xfrm>
        </p:spPr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Navigate to the Travel Services Page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  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dirty="0" smtClean="0">
                <a:latin typeface="Roboto" charset="0"/>
                <a:ea typeface="Roboto" charset="0"/>
                <a:cs typeface="Roboto" charset="0"/>
              </a:rPr>
            </a:b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en-US" sz="2200" b="1" dirty="0">
                <a:latin typeface="Roboto" charset="0"/>
                <a:ea typeface="Roboto" charset="0"/>
                <a:cs typeface="Roboto" charset="0"/>
              </a:rPr>
              <a:t>Agency Configuration </a:t>
            </a:r>
            <a:r>
              <a:rPr lang="en-US" sz="2200" b="1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200" b="1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200" b="1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200" b="1" dirty="0" smtClean="0">
                <a:latin typeface="Roboto" charset="0"/>
                <a:ea typeface="Roboto" charset="0"/>
                <a:cs typeface="Roboto" charset="0"/>
              </a:rPr>
            </a:br>
            <a:endParaRPr lang="en-US" sz="22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en-US" sz="2200" b="1" dirty="0">
                <a:latin typeface="Roboto" charset="0"/>
                <a:ea typeface="Roboto" charset="0"/>
                <a:cs typeface="Roboto" charset="0"/>
              </a:rPr>
              <a:t>Custom PNR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2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200" dirty="0" smtClean="0">
                <a:latin typeface="Roboto" charset="0"/>
                <a:ea typeface="Roboto" charset="0"/>
                <a:cs typeface="Roboto" charset="0"/>
              </a:rPr>
            </a:br>
            <a:endParaRPr lang="en-US" sz="22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en-US" sz="2200" b="1" dirty="0">
                <a:latin typeface="Roboto" charset="0"/>
                <a:ea typeface="Roboto" charset="0"/>
                <a:cs typeface="Roboto" charset="0"/>
              </a:rPr>
              <a:t>Add A New PNR </a:t>
            </a:r>
            <a:r>
              <a:rPr lang="en-US" sz="2200" b="1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200" b="1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200" b="1" dirty="0" smtClean="0">
                <a:latin typeface="Roboto" charset="0"/>
                <a:ea typeface="Roboto" charset="0"/>
                <a:cs typeface="Roboto" charset="0"/>
              </a:rPr>
              <a:t>Configuration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200" dirty="0" smtClean="0">
                <a:latin typeface="Roboto" charset="0"/>
                <a:ea typeface="Roboto" charset="0"/>
                <a:cs typeface="Roboto" charset="0"/>
              </a:rPr>
            </a:br>
            <a:endParaRPr lang="en-US" sz="2200" dirty="0">
              <a:latin typeface="Roboto" charset="0"/>
              <a:ea typeface="Roboto" charset="0"/>
              <a:cs typeface="Roboto" charset="0"/>
            </a:endParaRPr>
          </a:p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44" y="1465263"/>
            <a:ext cx="7413116" cy="4297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77" y="3094436"/>
            <a:ext cx="4718050" cy="29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95" y="3875643"/>
            <a:ext cx="3993607" cy="2834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Approval Tag Added to PTA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7275"/>
            <a:ext cx="10972800" cy="5343525"/>
          </a:xfrm>
        </p:spPr>
        <p:txBody>
          <a:bodyPr/>
          <a:lstStyle/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Add New PNR Configuration page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displays</a:t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pPr lvl="1"/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Enter the name of the set</a:t>
            </a:r>
          </a:p>
          <a:p>
            <a:pPr lvl="2"/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Example Pre Trip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Approval</a:t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pPr lvl="1"/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sz="2000" b="1" dirty="0">
                <a:latin typeface="Roboto" charset="0"/>
                <a:ea typeface="Roboto" charset="0"/>
                <a:cs typeface="Roboto" charset="0"/>
              </a:rPr>
              <a:t>Add PNR </a:t>
            </a:r>
            <a:r>
              <a:rPr lang="en-US" sz="2000" b="1" dirty="0" smtClean="0">
                <a:latin typeface="Roboto" charset="0"/>
                <a:ea typeface="Roboto" charset="0"/>
                <a:cs typeface="Roboto" charset="0"/>
              </a:rPr>
              <a:t>Line</a:t>
            </a:r>
          </a:p>
          <a:p>
            <a:pPr lvl="1"/>
            <a:endParaRPr lang="en-US" sz="2000" b="1" dirty="0">
              <a:latin typeface="Roboto" charset="0"/>
              <a:ea typeface="Roboto" charset="0"/>
              <a:cs typeface="Roboto" charset="0"/>
            </a:endParaRPr>
          </a:p>
          <a:p>
            <a:pPr marL="230710" lvl="1" indent="0">
              <a:buNone/>
            </a:pPr>
            <a:endParaRPr lang="en-US" sz="180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47" y="1785937"/>
            <a:ext cx="4995615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86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9545"/>
            <a:ext cx="10972800" cy="487680"/>
          </a:xfrm>
        </p:spPr>
        <p:txBody>
          <a:bodyPr/>
          <a:lstStyle/>
          <a:p>
            <a:r>
              <a:rPr lang="en-US" dirty="0"/>
              <a:t>Pending Approval Tag Added to PTA Fields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771525"/>
            <a:ext cx="10972800" cy="5716335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Enter the line number in the line No. field</a:t>
            </a:r>
          </a:p>
          <a:p>
            <a:pPr marL="112188" indent="-342900">
              <a:buFont typeface="Arial" charset="0"/>
              <a:buChar char="•"/>
            </a:pPr>
            <a:r>
              <a:rPr lang="en-US" sz="2000" dirty="0" smtClean="0"/>
              <a:t>Select </a:t>
            </a:r>
            <a:r>
              <a:rPr lang="en-US" sz="2000" b="1" dirty="0" smtClean="0"/>
              <a:t>Pre </a:t>
            </a:r>
            <a:r>
              <a:rPr lang="en-US" sz="2000" b="1" dirty="0"/>
              <a:t>Trip Approval</a:t>
            </a:r>
            <a:r>
              <a:rPr lang="en-US" sz="2000" dirty="0"/>
              <a:t> 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from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the dropdown menu.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Enter the appropriate script or text in the Custom PNR Requirement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box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Select </a:t>
            </a:r>
            <a:r>
              <a:rPr lang="en-US" sz="2000" dirty="0"/>
              <a:t> Script (JavaScript) or Text from the Requirement Type </a:t>
            </a:r>
            <a:r>
              <a:rPr lang="en-US" sz="2000" dirty="0" smtClean="0"/>
              <a:t>dropdown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Click one or more checkboxes for the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GDS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sz="2000" b="1" dirty="0" smtClean="0">
                <a:latin typeface="Roboto" charset="0"/>
                <a:ea typeface="Roboto" charset="0"/>
                <a:cs typeface="Roboto" charset="0"/>
              </a:rPr>
              <a:t>Save</a:t>
            </a:r>
            <a:endParaRPr lang="en-US" sz="200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19" y="2944564"/>
            <a:ext cx="10008443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11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Comfort + Fares and Seat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219200"/>
            <a:ext cx="10972800" cy="5181600"/>
          </a:xfrm>
        </p:spPr>
        <p:txBody>
          <a:bodyPr/>
          <a:lstStyle/>
          <a:p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Delta has introduced a new Comfort+ booking option as part of their main cabin or premium economy class fares. </a:t>
            </a:r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Travelers will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now be able to search and select Delta Comfort+ fares and seat options on applicable Delta flights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620039"/>
            <a:ext cx="10058400" cy="37807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88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Comfort + Fares and Seat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To ensure that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Premium Economy is turned on for Delta in the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dashboard, follow these steps: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From the Partner Dashboard, click the Service tab &gt; Travel link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&gt; Travel Policy Management &gt; Policy List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Select the policy name from the list and scroll down to the Premium Coach Class Policy section and click the YES radio button.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sz="2000" b="1" dirty="0" smtClean="0">
                <a:latin typeface="Roboto" charset="0"/>
                <a:ea typeface="Roboto" charset="0"/>
                <a:cs typeface="Roboto" charset="0"/>
              </a:rPr>
              <a:t>Save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6" y="3994151"/>
            <a:ext cx="10058400" cy="22724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01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695"/>
            <a:ext cx="10972800" cy="487680"/>
          </a:xfrm>
        </p:spPr>
        <p:txBody>
          <a:bodyPr/>
          <a:lstStyle/>
          <a:p>
            <a:r>
              <a:rPr lang="en-US" dirty="0"/>
              <a:t>Delta Comfort + Fares and Seat </a:t>
            </a:r>
            <a:r>
              <a:rPr lang="en-US" dirty="0" smtClean="0"/>
              <a:t>Options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86400"/>
          </a:xfrm>
        </p:spPr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To display the Comfort + fares and seat options, follow these steps: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From the Partner Dashboard, click the Service tab &gt; Travel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link &gt; Display Configuration &gt; Display Configuration List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Select the Configuration Name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Scroll down to the Air Shopping Display Configuration 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for Premium Coach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Cabin</a:t>
            </a:r>
          </a:p>
          <a:p>
            <a:pPr marL="804322" lvl="1" indent="-34290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Click the Name checkbox and the list for class of service will </a:t>
            </a: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appear</a:t>
            </a:r>
          </a:p>
          <a:p>
            <a:pPr marL="804322" lvl="1" indent="-342900">
              <a:buFont typeface="Arial" charset="0"/>
              <a:buChar char="•"/>
            </a:pP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Choose “Use default” or “Use custom”</a:t>
            </a:r>
          </a:p>
          <a:p>
            <a:pPr marL="804322" lvl="1" indent="-34290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Select Premium Coach </a:t>
            </a: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airlines</a:t>
            </a:r>
            <a:endParaRPr lang="en-US" sz="1800" dirty="0">
              <a:latin typeface="Roboto" charset="0"/>
              <a:ea typeface="Roboto" charset="0"/>
              <a:cs typeface="Roboto" charset="0"/>
            </a:endParaRPr>
          </a:p>
          <a:p>
            <a:pPr marL="804322" lvl="1" indent="-34290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Click on Delta Air Lines</a:t>
            </a:r>
          </a:p>
          <a:p>
            <a:pPr marL="804322" lvl="1" indent="-342900">
              <a:buFont typeface="Arial" charset="0"/>
              <a:buChar char="•"/>
            </a:pPr>
            <a:endParaRPr lang="en-US" sz="1800" dirty="0"/>
          </a:p>
          <a:p>
            <a:pPr marL="804322" lvl="1" indent="-342900">
              <a:buFont typeface="Arial" charset="0"/>
              <a:buChar char="•"/>
            </a:pPr>
            <a:endParaRPr lang="en-US" sz="1733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1" y="4022272"/>
            <a:ext cx="9871529" cy="2705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35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XML Tag in Pre/Post Booking Flow for Hotel Rate Changes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Messages are now displayed to notify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users about hotel rate changes.</a:t>
            </a:r>
          </a:p>
          <a:p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This provides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additional information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and draws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awareness to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rate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changes for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multi-day stay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transactions</a:t>
            </a:r>
            <a:br>
              <a:rPr lang="en-US" dirty="0" smtClean="0">
                <a:latin typeface="Roboto" charset="0"/>
                <a:ea typeface="Roboto" charset="0"/>
                <a:cs typeface="Roboto" charset="0"/>
              </a:rPr>
            </a:b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Choose </a:t>
            </a:r>
            <a:r>
              <a:rPr lang="en-US" sz="2000" b="1" dirty="0">
                <a:latin typeface="Roboto" charset="0"/>
                <a:ea typeface="Roboto" charset="0"/>
                <a:cs typeface="Roboto" charset="0"/>
              </a:rPr>
              <a:t>DSM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 in the Field Type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dropdown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menu.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Enter the message to be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displayed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to the user.  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Plain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text or HTML tags are allowed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32" y="1097280"/>
            <a:ext cx="5905217" cy="5303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30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XML Tag in Pre/Post Booking Flow for Hotel Rate Changes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Define where the messaging will be displayed.  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Select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the checkbox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beside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any of these options: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Search pages: </a:t>
            </a:r>
            <a:endParaRPr lang="en-US" sz="18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Search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result page</a:t>
            </a: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:</a:t>
            </a:r>
            <a:endParaRPr lang="en-US" sz="1800" dirty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Review pages:  </a:t>
            </a:r>
            <a:endParaRPr lang="en-US" sz="18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Pre-purchase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pages: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Post-purchase pages: </a:t>
            </a:r>
            <a:endParaRPr lang="en-US" sz="18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Hotel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page:  </a:t>
            </a:r>
            <a:endParaRPr lang="en-US" sz="18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Car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rental pages:  </a:t>
            </a: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.</a:t>
            </a:r>
            <a:endParaRPr lang="en-US" sz="1800" dirty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Cancellation pages:  </a:t>
            </a: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.</a:t>
            </a:r>
            <a:endParaRPr lang="en-US" sz="1800" dirty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Emails: </a:t>
            </a:r>
            <a:endParaRPr lang="en-US" sz="18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Change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Trip Flow pages</a:t>
            </a:r>
            <a:r>
              <a:rPr lang="en-US" sz="1200" dirty="0">
                <a:latin typeface="Roboto" charset="0"/>
                <a:ea typeface="Roboto" charset="0"/>
                <a:cs typeface="Roboto" charset="0"/>
              </a:rPr>
              <a:t>: 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05" y="2064068"/>
            <a:ext cx="7116291" cy="39319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15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XML Tag in Pre/Post Booking Flow for Hotel Rate Changes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the 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Advanced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 link at the bottom of the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Notification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 Interval section to enter the JavaScript criteria for this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field. 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Click </a:t>
            </a:r>
            <a:r>
              <a:rPr lang="en-US" b="1" dirty="0" smtClean="0">
                <a:latin typeface="Roboto" charset="0"/>
                <a:ea typeface="Roboto" charset="0"/>
                <a:cs typeface="Roboto" charset="0"/>
              </a:rPr>
              <a:t>Save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Add the collection to the set and the set to the group’s rule, if not already there.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Commit changes</a:t>
            </a:r>
            <a:r>
              <a:rPr lang="en-US" sz="2000" dirty="0"/>
              <a:t>. </a:t>
            </a:r>
          </a:p>
          <a:p>
            <a:endParaRPr lang="en-US" b="1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29025"/>
            <a:ext cx="10058400" cy="26687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81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XML Tag in Pre/Post Booking Flow for Hotel Rate Changes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The travelers will then see the message displayed on the Review Your Trip page.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676407"/>
            <a:ext cx="8869680" cy="4913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98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Workshop – Winter 2016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914400"/>
            <a:ext cx="11658600" cy="5181600"/>
          </a:xfrm>
          <a:ln>
            <a:noFill/>
          </a:ln>
        </p:spPr>
        <p:txBody>
          <a:bodyPr/>
          <a:lstStyle/>
          <a:p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Agenda </a:t>
            </a:r>
            <a:br>
              <a:rPr lang="en-US" dirty="0" smtClean="0">
                <a:latin typeface="Roboto" charset="0"/>
                <a:ea typeface="Roboto" charset="0"/>
                <a:cs typeface="Roboto" charset="0"/>
              </a:rPr>
            </a:br>
            <a:endParaRPr lang="en-US" dirty="0">
              <a:latin typeface="Roboto" charset="0"/>
              <a:ea typeface="Roboto" charset="0"/>
              <a:cs typeface="Robot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Dynamic </a:t>
            </a:r>
            <a:r>
              <a:rPr lang="en-US" dirty="0" smtClean="0"/>
              <a:t>Site Messaging (DSM) </a:t>
            </a:r>
            <a:r>
              <a:rPr lang="en-US" dirty="0"/>
              <a:t>n</a:t>
            </a:r>
            <a:r>
              <a:rPr lang="en-US" dirty="0" smtClean="0"/>
              <a:t>ow has mobile </a:t>
            </a:r>
            <a:r>
              <a:rPr lang="en-US" dirty="0"/>
              <a:t>p</a:t>
            </a:r>
            <a:r>
              <a:rPr lang="en-US" dirty="0" smtClean="0"/>
              <a:t>ush </a:t>
            </a:r>
            <a:r>
              <a:rPr lang="en-US" dirty="0"/>
              <a:t>n</a:t>
            </a:r>
            <a:r>
              <a:rPr lang="en-US" dirty="0" smtClean="0"/>
              <a:t>otifications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Pending approval tag </a:t>
            </a:r>
            <a:r>
              <a:rPr lang="en-US" dirty="0"/>
              <a:t>has been added to our PTA </a:t>
            </a:r>
            <a:r>
              <a:rPr lang="en-US" dirty="0" smtClean="0"/>
              <a:t>fields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Delta </a:t>
            </a:r>
            <a:r>
              <a:rPr lang="en-US" dirty="0"/>
              <a:t>Comfort + Availability and </a:t>
            </a:r>
            <a:r>
              <a:rPr lang="en-US" dirty="0" smtClean="0"/>
              <a:t>seat </a:t>
            </a:r>
            <a:r>
              <a:rPr lang="en-US" dirty="0"/>
              <a:t>s</a:t>
            </a:r>
            <a:r>
              <a:rPr lang="en-US" dirty="0" smtClean="0"/>
              <a:t>election </a:t>
            </a:r>
            <a:r>
              <a:rPr lang="en-US" dirty="0"/>
              <a:t>i</a:t>
            </a:r>
            <a:r>
              <a:rPr lang="en-US" dirty="0" smtClean="0"/>
              <a:t>mprovements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Added XML </a:t>
            </a:r>
            <a:r>
              <a:rPr lang="en-US" dirty="0" smtClean="0"/>
              <a:t>tag </a:t>
            </a:r>
            <a:r>
              <a:rPr lang="en-US" dirty="0"/>
              <a:t>in </a:t>
            </a:r>
            <a:r>
              <a:rPr lang="en-US" dirty="0" smtClean="0"/>
              <a:t>pre/post </a:t>
            </a:r>
            <a:r>
              <a:rPr lang="en-US" dirty="0"/>
              <a:t>b</a:t>
            </a:r>
            <a:r>
              <a:rPr lang="en-US" dirty="0" smtClean="0"/>
              <a:t>ooking </a:t>
            </a:r>
            <a:r>
              <a:rPr lang="en-US" dirty="0"/>
              <a:t>f</a:t>
            </a:r>
            <a:r>
              <a:rPr lang="en-US" dirty="0" smtClean="0"/>
              <a:t>low </a:t>
            </a:r>
            <a:r>
              <a:rPr lang="en-US" dirty="0"/>
              <a:t>for </a:t>
            </a:r>
            <a:r>
              <a:rPr lang="en-US" dirty="0" smtClean="0"/>
              <a:t>hotel </a:t>
            </a:r>
            <a:r>
              <a:rPr lang="en-US" dirty="0"/>
              <a:t>r</a:t>
            </a:r>
            <a:r>
              <a:rPr lang="en-US" dirty="0" smtClean="0"/>
              <a:t>ate changes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Dynamic Site Messaging (DSM) </a:t>
            </a:r>
            <a:r>
              <a:rPr lang="en-US" dirty="0" smtClean="0"/>
              <a:t>now </a:t>
            </a:r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m</a:t>
            </a:r>
            <a:r>
              <a:rPr lang="en-US" dirty="0" smtClean="0"/>
              <a:t>essages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Mobile Pre-Trip </a:t>
            </a:r>
            <a:r>
              <a:rPr lang="en-US" dirty="0" smtClean="0"/>
              <a:t>notification </a:t>
            </a:r>
            <a:r>
              <a:rPr lang="en-US" dirty="0"/>
              <a:t>to </a:t>
            </a:r>
            <a:r>
              <a:rPr lang="en-US" dirty="0" smtClean="0"/>
              <a:t>traveler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Mobile </a:t>
            </a:r>
            <a:r>
              <a:rPr lang="en-US" dirty="0"/>
              <a:t>n</a:t>
            </a:r>
            <a:r>
              <a:rPr lang="en-US" dirty="0" smtClean="0"/>
              <a:t>ow </a:t>
            </a:r>
            <a:r>
              <a:rPr lang="en-US" dirty="0"/>
              <a:t>s</a:t>
            </a:r>
            <a:r>
              <a:rPr lang="en-US" dirty="0" smtClean="0"/>
              <a:t>upports Travelfusion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Mobile DSM increase character limit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Arial" charset="0"/>
              <a:buChar char="•"/>
            </a:pPr>
            <a:endParaRPr lang="en-US" sz="1800" dirty="0" smtClean="0"/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Arial" charset="0"/>
              <a:buChar char="•"/>
            </a:pPr>
            <a:endParaRPr lang="en-US" sz="1800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04787" y="1871663"/>
            <a:ext cx="11377613" cy="2857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4787" y="6096000"/>
            <a:ext cx="11582400" cy="952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Site Messaging (DSM) Now Displays Multiple Messages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This provides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 site administrators the option to display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multiple DSM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to end users.</a:t>
            </a: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Site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 Administrators can now define how many message display on a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page, light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box,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mobile or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email notification. </a:t>
            </a:r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system now displays all applicable message when overlapping rules apply. This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config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uration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allows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the site admin to define when only 1 message should display even in an overlapping rule scenarios. </a:t>
            </a:r>
          </a:p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site admin has the ability to toggle </a:t>
            </a:r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between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the inline with other messages </a:t>
            </a:r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to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turn on and off the multiple messages </a:t>
            </a:r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display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" t="38039" r="1"/>
          <a:stretch/>
        </p:blipFill>
        <p:spPr>
          <a:xfrm>
            <a:off x="5557556" y="3419475"/>
            <a:ext cx="5949667" cy="3286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968077" y="6206194"/>
            <a:ext cx="1128626" cy="542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Multiple Message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72" y="1219200"/>
            <a:ext cx="6451456" cy="51816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93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Now Supports </a:t>
            </a:r>
            <a:r>
              <a:rPr lang="en-US" dirty="0" smtClean="0"/>
              <a:t>Travelfusion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Travel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users now can book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Travelfusion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providers such as Ryan Air, Easy Jet,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Interjet, etc.</a:t>
            </a:r>
            <a:r>
              <a:rPr lang="is-IS" dirty="0" smtClean="0">
                <a:latin typeface="Roboto" charset="0"/>
                <a:ea typeface="Roboto" charset="0"/>
                <a:cs typeface="Roboto" charset="0"/>
              </a:rPr>
              <a:t>…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on their mobile devices.</a:t>
            </a:r>
          </a:p>
          <a:p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Users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have more international flight options.</a:t>
            </a:r>
          </a:p>
          <a:p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configurations required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.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Pre-Trip Notification to Traveler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eem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has improved the mobile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pre-trip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approval workflow to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include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messaging on the purchase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page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as well as the option for the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traveler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to add a note to their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approver.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 </a:t>
            </a:r>
          </a:p>
          <a:p>
            <a:endParaRPr lang="en-US" sz="22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User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has more awareness when PTA is </a:t>
            </a: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required</a:t>
            </a:r>
          </a:p>
          <a:p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and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the ability to message their approver while </a:t>
            </a:r>
            <a:endParaRPr lang="en-US" sz="22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booking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on a mobile device.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dirty="0">
                <a:latin typeface="Roboto" charset="0"/>
                <a:ea typeface="Roboto" charset="0"/>
                <a:cs typeface="Roboto" charset="0"/>
              </a:rPr>
            </a:b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66" y="426720"/>
            <a:ext cx="3393016" cy="6035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09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</a:t>
            </a:r>
            <a:r>
              <a:rPr lang="en-US" dirty="0"/>
              <a:t>Mobile Improvements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You've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asked for it and we listened!  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We have enhanced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your ability to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message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your travelers by increasing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the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number of characters in a 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Dynamic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Site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Message displayed on a mobile </a:t>
            </a: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devices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from 150 to 250.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dirty="0" smtClean="0">
                <a:latin typeface="Roboto" charset="0"/>
                <a:ea typeface="Roboto" charset="0"/>
                <a:cs typeface="Roboto" charset="0"/>
              </a:rPr>
            </a:br>
            <a:endParaRPr lang="en-US" dirty="0" smtClean="0">
              <a:latin typeface="Roboto" charset="0"/>
              <a:ea typeface="Roboto" charset="0"/>
              <a:cs typeface="Robot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Configuration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setup remains the same, </a:t>
            </a:r>
            <a:br>
              <a:rPr lang="en-US" dirty="0">
                <a:latin typeface="Roboto" charset="0"/>
                <a:ea typeface="Roboto" charset="0"/>
                <a:cs typeface="Roboto" charset="0"/>
              </a:rPr>
            </a:b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you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simply have an increased number </a:t>
            </a:r>
            <a:br>
              <a:rPr lang="en-US" dirty="0">
                <a:latin typeface="Roboto" charset="0"/>
                <a:ea typeface="Roboto" charset="0"/>
                <a:cs typeface="Roboto" charset="0"/>
              </a:rPr>
            </a:b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of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characters to work with.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7" y="365760"/>
            <a:ext cx="3393016" cy="6035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32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0" dirty="0" smtClean="0"/>
              <a:t>Questions?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759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Site Messaging (DSM) – Mobile Push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19200"/>
            <a:ext cx="11182350" cy="5181600"/>
          </a:xfrm>
        </p:spPr>
        <p:txBody>
          <a:bodyPr/>
          <a:lstStyle/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Dynamic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Site Messaging (DSM) is a process where a company or agency administrator can create, change and delete custom messages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for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display to the traveler on the Deem Travel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platform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.</a:t>
            </a:r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DSM Functionality Now has Mobile Push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Notifications</a:t>
            </a: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Site administrators now have the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option to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allow the system to send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mobile push notifications to travelers via the mobile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app</a:t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Push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notifications can remind travelers about upcoming trips and provide information about compliance and tasks needed to be completed without human intervention. 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pPr marL="747172" lvl="1" indent="-28575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Example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:  When a traveler books flights, hotel and rental car, the system registers an expense trip event to send the traveler a push notification 1 day prior to the trip end date. The traveler is reminded to submit their expense report on time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.</a:t>
            </a:r>
            <a:br>
              <a:rPr lang="en-US" sz="2000" dirty="0" smtClean="0">
                <a:latin typeface="Roboto" charset="0"/>
                <a:ea typeface="Roboto" charset="0"/>
                <a:cs typeface="Roboto" charset="0"/>
              </a:rPr>
            </a:br>
            <a:endParaRPr lang="en-US" sz="20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734"/>
            <a:ext cx="10972800" cy="457198"/>
          </a:xfrm>
        </p:spPr>
        <p:txBody>
          <a:bodyPr/>
          <a:lstStyle/>
          <a:p>
            <a:r>
              <a:rPr lang="en-US" dirty="0" smtClean="0"/>
              <a:t>DSM Mobile Push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2931"/>
            <a:ext cx="10972800" cy="6049085"/>
          </a:xfrm>
        </p:spPr>
        <p:txBody>
          <a:bodyPr numCol="2"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How to Configure: </a:t>
            </a: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800" dirty="0" smtClean="0">
                <a:latin typeface="Roboto" charset="0"/>
                <a:ea typeface="Roboto" charset="0"/>
                <a:cs typeface="Roboto" charset="0"/>
              </a:rPr>
            </a:br>
            <a:endParaRPr lang="en-US" sz="1800" dirty="0" smtClean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1" y="1019539"/>
            <a:ext cx="3828605" cy="2377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67" y="3627472"/>
            <a:ext cx="3276412" cy="2926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19378" y="1454732"/>
            <a:ext cx="129875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1 - Click the </a:t>
            </a:r>
          </a:p>
          <a:p>
            <a:r>
              <a:rPr lang="en-US" sz="1500" b="1" dirty="0" smtClean="0"/>
              <a:t>Services</a:t>
            </a:r>
            <a:r>
              <a:rPr lang="en-US" sz="1500" dirty="0" smtClean="0"/>
              <a:t> tab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2044973" y="3023634"/>
            <a:ext cx="2153795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2 - Click the </a:t>
            </a:r>
            <a:r>
              <a:rPr lang="en-US" sz="1500" b="1" dirty="0" smtClean="0"/>
              <a:t>Travel </a:t>
            </a:r>
            <a:r>
              <a:rPr lang="en-US" sz="1500" dirty="0" smtClean="0"/>
              <a:t>link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189165" y="5599888"/>
            <a:ext cx="158729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3 - Click the </a:t>
            </a:r>
          </a:p>
          <a:p>
            <a:r>
              <a:rPr lang="en-US" sz="1600" b="1" dirty="0" smtClean="0"/>
              <a:t>Custom </a:t>
            </a:r>
            <a:r>
              <a:rPr lang="en-US" sz="1600" b="1" dirty="0"/>
              <a:t>Field </a:t>
            </a:r>
            <a:endParaRPr lang="en-US" sz="1600" b="1" dirty="0" smtClean="0"/>
          </a:p>
          <a:p>
            <a:r>
              <a:rPr lang="en-US" sz="1600" b="1" dirty="0" smtClean="0"/>
              <a:t>Configuration </a:t>
            </a:r>
          </a:p>
          <a:p>
            <a:r>
              <a:rPr lang="en-US" sz="1600" dirty="0" smtClean="0"/>
              <a:t>link</a:t>
            </a:r>
            <a:endParaRPr lang="en-US" sz="1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66" y="880762"/>
            <a:ext cx="3828399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399494" y="1639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32819" y="1972403"/>
            <a:ext cx="21326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4 - </a:t>
            </a:r>
            <a:r>
              <a:rPr lang="en-US" sz="1500" dirty="0" smtClean="0"/>
              <a:t>- </a:t>
            </a:r>
            <a:r>
              <a:rPr lang="en-US" sz="1500" dirty="0" smtClean="0"/>
              <a:t>Click the </a:t>
            </a:r>
            <a:r>
              <a:rPr lang="en-US" sz="1500" b="1" dirty="0" smtClean="0"/>
              <a:t>Custom </a:t>
            </a:r>
            <a:r>
              <a:rPr lang="en-US" sz="1500" b="1" dirty="0"/>
              <a:t>Field </a:t>
            </a:r>
            <a:r>
              <a:rPr lang="en-US" sz="1500" b="1" dirty="0" smtClean="0"/>
              <a:t>Collections </a:t>
            </a:r>
            <a:r>
              <a:rPr lang="en-US" sz="1500" dirty="0" smtClean="0"/>
              <a:t>link</a:t>
            </a:r>
            <a:endParaRPr lang="en-US" sz="1500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32" y="3682647"/>
            <a:ext cx="3926514" cy="256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 flipH="1">
            <a:off x="8417858" y="5706883"/>
            <a:ext cx="1707777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5 -</a:t>
            </a:r>
            <a:r>
              <a:rPr lang="en-US" sz="1500" dirty="0" smtClean="0"/>
              <a:t>– </a:t>
            </a:r>
            <a:r>
              <a:rPr lang="en-US" sz="1500" dirty="0" smtClean="0"/>
              <a:t>Click the </a:t>
            </a:r>
            <a:r>
              <a:rPr lang="en-US" sz="1500" b="1" dirty="0" smtClean="0"/>
              <a:t>Add A New Collection </a:t>
            </a:r>
            <a:r>
              <a:rPr lang="en-US" sz="1500" dirty="0" smtClean="0"/>
              <a:t>link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383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Push Notifications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29" y="2337100"/>
            <a:ext cx="3931920" cy="2800823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9" y="1500192"/>
            <a:ext cx="6863919" cy="4389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06458" y="2116228"/>
            <a:ext cx="2390398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6</a:t>
            </a:r>
            <a:r>
              <a:rPr lang="en-US" sz="1500" dirty="0" smtClean="0"/>
              <a:t> </a:t>
            </a:r>
            <a:r>
              <a:rPr lang="en-US" sz="1500" dirty="0" smtClean="0"/>
              <a:t>- Enter </a:t>
            </a:r>
            <a:r>
              <a:rPr lang="en-US" sz="1500" dirty="0"/>
              <a:t>Collection Name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6538" y="4926352"/>
            <a:ext cx="138371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7 - Click </a:t>
            </a:r>
            <a:r>
              <a:rPr lang="en-US" sz="1500" b="1" dirty="0"/>
              <a:t>Save</a:t>
            </a:r>
            <a:endParaRPr lang="en-US" sz="1500" dirty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40730" y="2434842"/>
            <a:ext cx="1465728" cy="146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03872" y="5438209"/>
            <a:ext cx="324522" cy="268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59288" y="4510853"/>
            <a:ext cx="174236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8 - Click </a:t>
            </a:r>
            <a:r>
              <a:rPr lang="en-US" sz="1500" b="1" dirty="0"/>
              <a:t>Add a Custom Field 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Push 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9 –  Enter the name of the new custom field</a:t>
            </a:r>
          </a:p>
          <a:p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10 – Click the dropdown arrow in the Field Type </a:t>
            </a:r>
            <a:br>
              <a:rPr lang="en-US" sz="2000" dirty="0">
                <a:latin typeface="Roboto" charset="0"/>
                <a:ea typeface="Roboto" charset="0"/>
                <a:cs typeface="Roboto" charset="0"/>
              </a:rPr>
            </a:b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          section and select DSM Push from the list</a:t>
            </a:r>
          </a:p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en-US" sz="200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543049"/>
            <a:ext cx="486411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20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Push Notifications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581150"/>
            <a:ext cx="9105900" cy="445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34282" y="2899339"/>
            <a:ext cx="2934076" cy="1384995"/>
          </a:xfrm>
          <a:prstGeom prst="rect">
            <a:avLst/>
          </a:prstGeom>
          <a:solidFill>
            <a:schemeClr val="bg1"/>
          </a:solidFill>
          <a:ln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11 - Enter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the message displayed to the user.  (plain text or HTML tags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)</a:t>
            </a:r>
          </a:p>
          <a:p>
            <a:endParaRPr lang="en-US" sz="1500" dirty="0"/>
          </a:p>
          <a:p>
            <a:r>
              <a:rPr lang="en-US" sz="1500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2520" y="4911965"/>
            <a:ext cx="29661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12 - You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can enter a date range during which the rule should be triggered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43138" y="3591836"/>
            <a:ext cx="1214437" cy="36580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558088" y="5297813"/>
            <a:ext cx="1334432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Push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914401"/>
            <a:ext cx="11852502" cy="5743574"/>
          </a:xfrm>
          <a:noFill/>
          <a:ln>
            <a:noFill/>
          </a:ln>
        </p:spPr>
        <p:txBody>
          <a:bodyPr/>
          <a:lstStyle/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13 – Select the time intervals to send the push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notifications: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 </a:t>
            </a:r>
          </a:p>
          <a:p>
            <a:pPr lvl="2" indent="0">
              <a:buNone/>
            </a:pPr>
            <a:r>
              <a:rPr lang="en-US" sz="1534" dirty="0" smtClean="0">
                <a:latin typeface="Roboto" charset="0"/>
                <a:ea typeface="Roboto" charset="0"/>
                <a:cs typeface="Roboto" charset="0"/>
              </a:rPr>
              <a:t>Prior </a:t>
            </a:r>
            <a:r>
              <a:rPr lang="en-US" sz="1534" dirty="0">
                <a:latin typeface="Roboto" charset="0"/>
                <a:ea typeface="Roboto" charset="0"/>
                <a:cs typeface="Roboto" charset="0"/>
              </a:rPr>
              <a:t>to trip start </a:t>
            </a:r>
            <a:r>
              <a:rPr lang="en-US" sz="1534" dirty="0" smtClean="0">
                <a:latin typeface="Roboto" charset="0"/>
                <a:ea typeface="Roboto" charset="0"/>
                <a:cs typeface="Roboto" charset="0"/>
              </a:rPr>
              <a:t>date/time</a:t>
            </a:r>
            <a:r>
              <a:rPr lang="en-US" sz="1534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sz="1534" dirty="0" smtClean="0">
                <a:latin typeface="Roboto" charset="0"/>
                <a:ea typeface="Roboto" charset="0"/>
                <a:cs typeface="Roboto" charset="0"/>
              </a:rPr>
              <a:t>     </a:t>
            </a:r>
            <a:r>
              <a:rPr lang="en-US" sz="1534" dirty="0" smtClean="0">
                <a:latin typeface="Roboto" charset="0"/>
                <a:ea typeface="Roboto" charset="0"/>
                <a:cs typeface="Roboto" charset="0"/>
              </a:rPr>
              <a:t>Prior </a:t>
            </a:r>
            <a:r>
              <a:rPr lang="en-US" sz="1534" dirty="0">
                <a:latin typeface="Roboto" charset="0"/>
                <a:ea typeface="Roboto" charset="0"/>
                <a:cs typeface="Roboto" charset="0"/>
              </a:rPr>
              <a:t>to trip end </a:t>
            </a:r>
            <a:r>
              <a:rPr lang="en-US" sz="1534" dirty="0" smtClean="0">
                <a:latin typeface="Roboto" charset="0"/>
                <a:ea typeface="Roboto" charset="0"/>
                <a:cs typeface="Roboto" charset="0"/>
              </a:rPr>
              <a:t>date/time              After</a:t>
            </a:r>
            <a:r>
              <a:rPr lang="en-US" sz="1534" dirty="0">
                <a:latin typeface="Roboto" charset="0"/>
                <a:ea typeface="Roboto" charset="0"/>
                <a:cs typeface="Roboto" charset="0"/>
              </a:rPr>
              <a:t> trip start date/time</a:t>
            </a:r>
          </a:p>
          <a:p>
            <a:pPr lvl="2" indent="0">
              <a:buNone/>
            </a:pPr>
            <a:r>
              <a:rPr lang="en-US" sz="1534" dirty="0">
                <a:latin typeface="Roboto" charset="0"/>
                <a:ea typeface="Roboto" charset="0"/>
                <a:cs typeface="Roboto" charset="0"/>
              </a:rPr>
              <a:t>After trip end </a:t>
            </a:r>
            <a:r>
              <a:rPr lang="en-US" sz="1534" dirty="0" smtClean="0">
                <a:latin typeface="Roboto" charset="0"/>
                <a:ea typeface="Roboto" charset="0"/>
                <a:cs typeface="Roboto" charset="0"/>
              </a:rPr>
              <a:t>date/time            After </a:t>
            </a:r>
            <a:r>
              <a:rPr lang="en-US" sz="1534" dirty="0">
                <a:latin typeface="Roboto" charset="0"/>
                <a:ea typeface="Roboto" charset="0"/>
                <a:cs typeface="Roboto" charset="0"/>
              </a:rPr>
              <a:t>trip creation </a:t>
            </a:r>
            <a:r>
              <a:rPr lang="en-US" sz="1534" dirty="0" smtClean="0">
                <a:latin typeface="Roboto" charset="0"/>
                <a:ea typeface="Roboto" charset="0"/>
                <a:cs typeface="Roboto" charset="0"/>
              </a:rPr>
              <a:t>date/time</a:t>
            </a:r>
          </a:p>
          <a:p>
            <a:endParaRPr lang="en-US" sz="2200" dirty="0">
              <a:latin typeface="Roboto" charset="0"/>
              <a:ea typeface="Roboto" charset="0"/>
              <a:cs typeface="Roboto" charset="0"/>
            </a:endParaRPr>
          </a:p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  </a:t>
            </a:r>
          </a:p>
          <a:p>
            <a:endParaRPr lang="en-US" sz="18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14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- Click the </a:t>
            </a:r>
            <a:r>
              <a:rPr lang="en-US" sz="1800" b="1" dirty="0">
                <a:latin typeface="Roboto" charset="0"/>
                <a:ea typeface="Roboto" charset="0"/>
                <a:cs typeface="Roboto" charset="0"/>
              </a:rPr>
              <a:t>Advanced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 link </a:t>
            </a:r>
            <a:endParaRPr lang="en-US" sz="18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         to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enter the JavaScript </a:t>
            </a:r>
          </a:p>
          <a:p>
            <a:r>
              <a:rPr lang="en-US" sz="1800" dirty="0" smtClean="0">
                <a:latin typeface="Roboto" charset="0"/>
                <a:ea typeface="Roboto" charset="0"/>
                <a:cs typeface="Roboto" charset="0"/>
              </a:rPr>
              <a:t>          criteria </a:t>
            </a:r>
            <a:r>
              <a:rPr lang="en-US" sz="1800" dirty="0">
                <a:latin typeface="Roboto" charset="0"/>
                <a:ea typeface="Roboto" charset="0"/>
                <a:cs typeface="Roboto" charset="0"/>
              </a:rPr>
              <a:t>for this field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33" y="2493172"/>
            <a:ext cx="8207205" cy="3840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Elbow Connector 12"/>
          <p:cNvCxnSpPr/>
          <p:nvPr/>
        </p:nvCxnSpPr>
        <p:spPr>
          <a:xfrm>
            <a:off x="350044" y="1585916"/>
            <a:ext cx="3841920" cy="1843087"/>
          </a:xfrm>
          <a:prstGeom prst="bentConnector3">
            <a:avLst>
              <a:gd name="adj1" fmla="val 2027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36208" y="4514850"/>
            <a:ext cx="757238" cy="15716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Approval Tag Added to PTA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A new PENDING APPROVAL tag has been added to our PTA fields </a:t>
            </a: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this allows the site admins to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add additional PNR remarks and </a:t>
            </a: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place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Pre-Trip reservations </a:t>
            </a:r>
            <a:r>
              <a:rPr lang="en-US" sz="2200" dirty="0" smtClean="0">
                <a:latin typeface="Roboto" charset="0"/>
                <a:ea typeface="Roboto" charset="0"/>
                <a:cs typeface="Roboto" charset="0"/>
              </a:rPr>
              <a:t>in queues based </a:t>
            </a:r>
            <a:r>
              <a:rPr lang="en-US" sz="2200" dirty="0">
                <a:latin typeface="Roboto" charset="0"/>
                <a:ea typeface="Roboto" charset="0"/>
                <a:cs typeface="Roboto" charset="0"/>
              </a:rPr>
              <a:t>on their approval state (i.e. Pending approval).   </a:t>
            </a:r>
            <a:endParaRPr lang="en-US" sz="22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en-US" sz="20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With </a:t>
            </a:r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the addition of this new PENDING APPROVAL tag, we now offer more PNR Editor scripts to support agency back office processes</a:t>
            </a:r>
            <a:r>
              <a:rPr lang="en-US" sz="2000" dirty="0" smtClean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en-US" sz="20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sz="2000" dirty="0">
                <a:latin typeface="Roboto" charset="0"/>
                <a:ea typeface="Roboto" charset="0"/>
                <a:cs typeface="Roboto" charset="0"/>
              </a:rPr>
              <a:t>Pre-Trip Approval PNR Editor fields now available: </a:t>
            </a:r>
          </a:p>
          <a:p>
            <a:pPr lvl="1"/>
            <a:r>
              <a:rPr lang="en-US" sz="1933" dirty="0">
                <a:latin typeface="Roboto" charset="0"/>
                <a:ea typeface="Roboto" charset="0"/>
                <a:cs typeface="Roboto" charset="0"/>
              </a:rPr>
              <a:t>Pending* (NEW)</a:t>
            </a:r>
          </a:p>
          <a:p>
            <a:pPr lvl="1"/>
            <a:r>
              <a:rPr lang="en-US" sz="1933" dirty="0">
                <a:latin typeface="Roboto" charset="0"/>
                <a:ea typeface="Roboto" charset="0"/>
                <a:cs typeface="Roboto" charset="0"/>
              </a:rPr>
              <a:t>Approved</a:t>
            </a:r>
          </a:p>
          <a:p>
            <a:pPr lvl="1"/>
            <a:r>
              <a:rPr lang="en-US" sz="1933" dirty="0">
                <a:latin typeface="Roboto" charset="0"/>
                <a:ea typeface="Roboto" charset="0"/>
                <a:cs typeface="Roboto" charset="0"/>
              </a:rPr>
              <a:t>Declined</a:t>
            </a:r>
          </a:p>
          <a:p>
            <a:pPr lvl="1"/>
            <a:r>
              <a:rPr lang="en-US" sz="1933" dirty="0">
                <a:latin typeface="Roboto" charset="0"/>
                <a:ea typeface="Roboto" charset="0"/>
                <a:cs typeface="Roboto" charset="0"/>
              </a:rPr>
              <a:t>Expired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s Verification Initial Approval">
  <a:themeElements>
    <a:clrScheme name="Deem Color Palette 2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32AA00"/>
      </a:accent1>
      <a:accent2>
        <a:srgbClr val="1B1B1B"/>
      </a:accent2>
      <a:accent3>
        <a:srgbClr val="373737"/>
      </a:accent3>
      <a:accent4>
        <a:srgbClr val="4B4B4B"/>
      </a:accent4>
      <a:accent5>
        <a:srgbClr val="6E6E6E"/>
      </a:accent5>
      <a:accent6>
        <a:srgbClr val="F7F7F7"/>
      </a:accent6>
      <a:hlink>
        <a:srgbClr val="32AA00"/>
      </a:hlink>
      <a:folHlink>
        <a:srgbClr val="1F6A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em v2">
  <a:themeElements>
    <a:clrScheme name="Deem Color Palette 2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32AA00"/>
      </a:accent1>
      <a:accent2>
        <a:srgbClr val="1B1B1B"/>
      </a:accent2>
      <a:accent3>
        <a:srgbClr val="373737"/>
      </a:accent3>
      <a:accent4>
        <a:srgbClr val="4B4B4B"/>
      </a:accent4>
      <a:accent5>
        <a:srgbClr val="6E6E6E"/>
      </a:accent5>
      <a:accent6>
        <a:srgbClr val="F7F7F7"/>
      </a:accent6>
      <a:hlink>
        <a:srgbClr val="32AA00"/>
      </a:hlink>
      <a:folHlink>
        <a:srgbClr val="1F6A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em Product Overview (Nov'16) (Read-Only)" id="{B24657E7-226A-A240-8FCA-E3E83C4029C7}" vid="{9557A2F7-2260-444F-9244-A60901B07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Leads Verification Initial Approval</Template>
  <TotalTime>1919</TotalTime>
  <Words>768</Words>
  <Application>Microsoft Macintosh PowerPoint</Application>
  <PresentationFormat>Widescreen</PresentationFormat>
  <Paragraphs>206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Roboto</vt:lpstr>
      <vt:lpstr>Arial</vt:lpstr>
      <vt:lpstr>Leads Verification Initial Approval</vt:lpstr>
      <vt:lpstr>deem v2</vt:lpstr>
      <vt:lpstr>Winter 2016 Release Workshop</vt:lpstr>
      <vt:lpstr>Release Workshop – Winter 2016 </vt:lpstr>
      <vt:lpstr>Dynamic Site Messaging (DSM) – Mobile Push Notifications</vt:lpstr>
      <vt:lpstr>DSM Mobile Push Notifications</vt:lpstr>
      <vt:lpstr>DSM Push Notifications</vt:lpstr>
      <vt:lpstr>DSM Push Notifications</vt:lpstr>
      <vt:lpstr>DSM Push Notifications</vt:lpstr>
      <vt:lpstr>DSM Push Notifications</vt:lpstr>
      <vt:lpstr>Pending Approval Tag Added to PTA Fields</vt:lpstr>
      <vt:lpstr>Pending Approval Tag Added to PTA Fields</vt:lpstr>
      <vt:lpstr>Pending Approval Tag Added to PTA Fields</vt:lpstr>
      <vt:lpstr>Pending Approval Tag Added to PTA Fields</vt:lpstr>
      <vt:lpstr>Delta Comfort + Fares and Seat Options</vt:lpstr>
      <vt:lpstr>Delta Comfort + Fares and Seat Options</vt:lpstr>
      <vt:lpstr>Delta Comfort + Fares and Seat Options </vt:lpstr>
      <vt:lpstr>Added XML Tag in Pre/Post Booking Flow for Hotel Rate Changes </vt:lpstr>
      <vt:lpstr>Added XML Tag in Pre/Post Booking Flow for Hotel Rate Changes </vt:lpstr>
      <vt:lpstr>Added XML Tag in Pre/Post Booking Flow for Hotel Rate Changes </vt:lpstr>
      <vt:lpstr>Added XML Tag in Pre/Post Booking Flow for Hotel Rate Changes </vt:lpstr>
      <vt:lpstr>Dynamic Site Messaging (DSM) Now Displays Multiple Messages </vt:lpstr>
      <vt:lpstr>Traveler Multiple Message View</vt:lpstr>
      <vt:lpstr>Mobile Now Supports Travelfusion </vt:lpstr>
      <vt:lpstr>Mobile Pre-Trip Notification to Traveler </vt:lpstr>
      <vt:lpstr>DSM Mobile Improvements 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 Cook</dc:creator>
  <cp:lastModifiedBy>Becca Cook</cp:lastModifiedBy>
  <cp:revision>51</cp:revision>
  <dcterms:created xsi:type="dcterms:W3CDTF">2016-10-31T17:39:20Z</dcterms:created>
  <dcterms:modified xsi:type="dcterms:W3CDTF">2016-11-02T19:56:59Z</dcterms:modified>
</cp:coreProperties>
</file>