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7" r:id="rId2"/>
    <p:sldId id="308" r:id="rId3"/>
    <p:sldId id="361" r:id="rId4"/>
    <p:sldId id="335" r:id="rId5"/>
    <p:sldId id="362" r:id="rId6"/>
    <p:sldId id="364" r:id="rId7"/>
    <p:sldId id="363" r:id="rId8"/>
    <p:sldId id="365" r:id="rId9"/>
    <p:sldId id="367" r:id="rId10"/>
    <p:sldId id="368" r:id="rId11"/>
    <p:sldId id="382" r:id="rId12"/>
    <p:sldId id="369" r:id="rId13"/>
    <p:sldId id="370" r:id="rId14"/>
    <p:sldId id="371" r:id="rId15"/>
    <p:sldId id="373" r:id="rId16"/>
    <p:sldId id="374" r:id="rId17"/>
    <p:sldId id="375" r:id="rId18"/>
    <p:sldId id="376" r:id="rId19"/>
    <p:sldId id="377" r:id="rId20"/>
    <p:sldId id="383"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4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5439" autoAdjust="0"/>
  </p:normalViewPr>
  <p:slideViewPr>
    <p:cSldViewPr snapToGrid="0">
      <p:cViewPr>
        <p:scale>
          <a:sx n="86" d="100"/>
          <a:sy n="86" d="100"/>
        </p:scale>
        <p:origin x="1512" y="4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Feedback</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Sheet1!$A$2:$A$4</c:f>
              <c:strCache>
                <c:ptCount val="3"/>
                <c:pt idx="0">
                  <c:v>Closed</c:v>
                </c:pt>
                <c:pt idx="1">
                  <c:v>In Progress</c:v>
                </c:pt>
                <c:pt idx="2">
                  <c:v>Resolved - Pending QA</c:v>
                </c:pt>
              </c:strCache>
            </c:strRef>
          </c:cat>
          <c:val>
            <c:numRef>
              <c:f>Sheet1!$B$2:$B$4</c:f>
              <c:numCache>
                <c:formatCode>General</c:formatCode>
                <c:ptCount val="3"/>
                <c:pt idx="0">
                  <c:v>64.0</c:v>
                </c:pt>
                <c:pt idx="1">
                  <c:v>23.0</c:v>
                </c:pt>
                <c:pt idx="2">
                  <c:v>11.0</c:v>
                </c:pt>
              </c:numCache>
            </c:numRef>
          </c:val>
          <c:extLst xmlns:c16r2="http://schemas.microsoft.com/office/drawing/2015/06/chart">
            <c:ext xmlns:c16="http://schemas.microsoft.com/office/drawing/2014/chart" uri="{C3380CC4-5D6E-409C-BE32-E72D297353CC}">
              <c16:uniqueId val="{00000000-7EC9-4D89-8F4E-6AF9ACC00D2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5D870-9AD7-438C-B7FB-8BDF406292F1}" type="datetimeFigureOut">
              <a:rPr lang="en-US" smtClean="0"/>
              <a:t>9/7/17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1B039-9394-4F0F-8F80-EAC942F55EF0}" type="slidenum">
              <a:rPr lang="en-US" smtClean="0"/>
              <a:t>‹#›</a:t>
            </a:fld>
            <a:endParaRPr lang="en-US"/>
          </a:p>
        </p:txBody>
      </p:sp>
    </p:spTree>
    <p:extLst>
      <p:ext uri="{BB962C8B-B14F-4D97-AF65-F5344CB8AC3E}">
        <p14:creationId xmlns:p14="http://schemas.microsoft.com/office/powerpoint/2010/main" val="233945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11B039-9394-4F0F-8F80-EAC942F55EF0}" type="slidenum">
              <a:rPr lang="en-US" smtClean="0"/>
              <a:t>1</a:t>
            </a:fld>
            <a:endParaRPr lang="en-US"/>
          </a:p>
        </p:txBody>
      </p:sp>
    </p:spTree>
    <p:extLst>
      <p:ext uri="{BB962C8B-B14F-4D97-AF65-F5344CB8AC3E}">
        <p14:creationId xmlns:p14="http://schemas.microsoft.com/office/powerpoint/2010/main" val="111216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E8167-C11F-4F9A-8CAB-6AC103EB4016}" type="slidenum">
              <a:rPr lang="en-US" smtClean="0"/>
              <a:t>21</a:t>
            </a:fld>
            <a:endParaRPr lang="en-US"/>
          </a:p>
        </p:txBody>
      </p:sp>
    </p:spTree>
    <p:extLst>
      <p:ext uri="{BB962C8B-B14F-4D97-AF65-F5344CB8AC3E}">
        <p14:creationId xmlns:p14="http://schemas.microsoft.com/office/powerpoint/2010/main" val="47731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 top / text bottom">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715000"/>
            <a:ext cx="12192000" cy="1143000"/>
          </a:xfrm>
          <a:prstGeom prst="rect">
            <a:avLst/>
          </a:prstGeom>
        </p:spPr>
      </p:pic>
      <p:sp>
        <p:nvSpPr>
          <p:cNvPr id="7" name="Picture Placeholder 6"/>
          <p:cNvSpPr>
            <a:spLocks noGrp="1"/>
          </p:cNvSpPr>
          <p:nvPr>
            <p:ph type="pic" sz="quarter" idx="10"/>
          </p:nvPr>
        </p:nvSpPr>
        <p:spPr>
          <a:xfrm>
            <a:off x="0" y="0"/>
            <a:ext cx="12192000" cy="5715000"/>
          </a:xfrm>
        </p:spPr>
        <p:txBody>
          <a:bodyPr/>
          <a:lstStyle/>
          <a:p>
            <a:r>
              <a:rPr lang="en-US" smtClean="0"/>
              <a:t>Drag picture to placeholder or click icon to add</a:t>
            </a:r>
            <a:endParaRPr lang="en-US"/>
          </a:p>
        </p:txBody>
      </p:sp>
      <p:sp>
        <p:nvSpPr>
          <p:cNvPr id="11" name="Rectangle 10"/>
          <p:cNvSpPr/>
          <p:nvPr userDrawn="1"/>
        </p:nvSpPr>
        <p:spPr>
          <a:xfrm>
            <a:off x="1" y="5715000"/>
            <a:ext cx="12192000" cy="1143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1500" y="6356350"/>
            <a:ext cx="919103" cy="265967"/>
          </a:xfrm>
          <a:prstGeom prst="rect">
            <a:avLst/>
          </a:prstGeom>
        </p:spPr>
      </p:pic>
      <p:sp>
        <p:nvSpPr>
          <p:cNvPr id="9" name="Text Placeholder 8"/>
          <p:cNvSpPr>
            <a:spLocks noGrp="1"/>
          </p:cNvSpPr>
          <p:nvPr>
            <p:ph type="body" sz="quarter" idx="11"/>
          </p:nvPr>
        </p:nvSpPr>
        <p:spPr>
          <a:xfrm>
            <a:off x="571500" y="1238250"/>
            <a:ext cx="5524500" cy="4241067"/>
          </a:xfrm>
        </p:spPr>
        <p:txBody>
          <a:bodyPr anchor="b">
            <a:normAutofit/>
          </a:bodyPr>
          <a:lstStyle>
            <a:lvl1pPr marL="0" indent="0">
              <a:buNone/>
              <a:defRPr sz="44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3095130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r>
              <a:rPr lang="en-US" smtClean="0"/>
              <a:t>Drag picture to placeholder or click icon to add</a:t>
            </a:r>
            <a:endParaRPr lang="en-US"/>
          </a:p>
        </p:txBody>
      </p:sp>
      <p:sp>
        <p:nvSpPr>
          <p:cNvPr id="10" name="Text Placeholder 9"/>
          <p:cNvSpPr>
            <a:spLocks noGrp="1"/>
          </p:cNvSpPr>
          <p:nvPr>
            <p:ph type="body" sz="quarter" idx="11"/>
          </p:nvPr>
        </p:nvSpPr>
        <p:spPr>
          <a:xfrm>
            <a:off x="1611011" y="4546600"/>
            <a:ext cx="8690578" cy="1473200"/>
          </a:xfrm>
        </p:spPr>
        <p:txBody>
          <a:bodyPr>
            <a:normAutofit/>
          </a:bodyPr>
          <a:lstStyle>
            <a:lvl1pPr marL="0" indent="0">
              <a:buNone/>
              <a:defRPr sz="24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7045744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482E4-9FF2-4BFA-B440-A8665FED46B9}" type="datetimeFigureOut">
              <a:rPr lang="en-US" smtClean="0"/>
              <a:t>9/7/17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8716553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r="-82"/>
          <a:stretch/>
        </p:blipFill>
        <p:spPr>
          <a:xfrm>
            <a:off x="-44971" y="0"/>
            <a:ext cx="12246963" cy="6880485"/>
          </a:xfrm>
          <a:prstGeom prst="rect">
            <a:avLst/>
          </a:prstGeom>
        </p:spPr>
      </p:pic>
      <p:sp>
        <p:nvSpPr>
          <p:cNvPr id="2" name="Title 1"/>
          <p:cNvSpPr>
            <a:spLocks noGrp="1"/>
          </p:cNvSpPr>
          <p:nvPr>
            <p:ph type="title"/>
          </p:nvPr>
        </p:nvSpPr>
        <p:spPr>
          <a:xfrm>
            <a:off x="571500" y="1747864"/>
            <a:ext cx="10515600" cy="1325563"/>
          </a:xfrm>
        </p:spPr>
        <p:txBody>
          <a:bodyPr/>
          <a:lstStyle>
            <a:lvl1pPr>
              <a:defRPr>
                <a:solidFill>
                  <a:schemeClr val="bg1"/>
                </a:solidFill>
              </a:defRPr>
            </a:lvl1pPr>
          </a:lstStyle>
          <a:p>
            <a:r>
              <a:rPr lang="en-US" smtClean="0"/>
              <a:t>Click to edit Master title style</a:t>
            </a:r>
            <a:endParaRPr lang="en-US" dirty="0"/>
          </a:p>
        </p:txBody>
      </p:sp>
      <p:cxnSp>
        <p:nvCxnSpPr>
          <p:cNvPr id="21" name="Straight Connector 20"/>
          <p:cNvCxnSpPr/>
          <p:nvPr userDrawn="1"/>
        </p:nvCxnSpPr>
        <p:spPr>
          <a:xfrm>
            <a:off x="3035300" y="3263927"/>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083300" y="3206380"/>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9113838" y="3206380"/>
            <a:ext cx="0" cy="280389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6"/>
          <p:cNvSpPr>
            <a:spLocks noGrp="1"/>
          </p:cNvSpPr>
          <p:nvPr>
            <p:ph type="body" sz="quarter" idx="12"/>
          </p:nvPr>
        </p:nvSpPr>
        <p:spPr>
          <a:xfrm>
            <a:off x="562769"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ext Placeholder 16"/>
          <p:cNvSpPr>
            <a:spLocks noGrp="1"/>
          </p:cNvSpPr>
          <p:nvPr>
            <p:ph type="body" sz="quarter" idx="13"/>
          </p:nvPr>
        </p:nvSpPr>
        <p:spPr>
          <a:xfrm>
            <a:off x="3587254"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Text Placeholder 16"/>
          <p:cNvSpPr>
            <a:spLocks noGrp="1"/>
          </p:cNvSpPr>
          <p:nvPr>
            <p:ph type="body" sz="quarter" idx="14"/>
          </p:nvPr>
        </p:nvSpPr>
        <p:spPr>
          <a:xfrm>
            <a:off x="6666466"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2" name="Text Placeholder 16"/>
          <p:cNvSpPr>
            <a:spLocks noGrp="1"/>
          </p:cNvSpPr>
          <p:nvPr>
            <p:ph type="body" sz="quarter" idx="15"/>
          </p:nvPr>
        </p:nvSpPr>
        <p:spPr>
          <a:xfrm>
            <a:off x="9729190" y="4714875"/>
            <a:ext cx="1914526" cy="581025"/>
          </a:xfrm>
        </p:spPr>
        <p:txBody>
          <a:bodyPr>
            <a:noAutofit/>
          </a:bodyPr>
          <a:lstStyle>
            <a:lvl1pPr marL="0" indent="0" algn="ctr">
              <a:buNone/>
              <a:defRPr sz="1400">
                <a:solidFill>
                  <a:schemeClr val="bg1"/>
                </a:solidFill>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2484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1500" y="1747864"/>
            <a:ext cx="10515600" cy="1325563"/>
          </a:xfrm>
        </p:spPr>
        <p:txBody>
          <a:bodyPr/>
          <a:lstStyle>
            <a:lvl1pPr>
              <a:defRPr>
                <a:solidFill>
                  <a:schemeClr val="bg1"/>
                </a:solidFill>
              </a:defRPr>
            </a:lvl1pPr>
          </a:lstStyle>
          <a:p>
            <a:r>
              <a:rPr lang="en-US" smtClean="0"/>
              <a:t>Click to edit Master title style</a:t>
            </a:r>
            <a:endParaRPr lang="en-US" dirty="0"/>
          </a:p>
        </p:txBody>
      </p:sp>
      <p:sp>
        <p:nvSpPr>
          <p:cNvPr id="24" name="Text Placeholder 16"/>
          <p:cNvSpPr>
            <a:spLocks noGrp="1"/>
          </p:cNvSpPr>
          <p:nvPr>
            <p:ph type="body" sz="quarter" idx="12" hasCustomPrompt="1"/>
          </p:nvPr>
        </p:nvSpPr>
        <p:spPr>
          <a:xfrm>
            <a:off x="562768" y="3429000"/>
            <a:ext cx="9090898" cy="2933700"/>
          </a:xfrm>
        </p:spPr>
        <p:txBody>
          <a:bodyPr>
            <a:noAutofit/>
          </a:bodyPr>
          <a:lstStyle>
            <a:lvl1pPr marL="0" indent="0" algn="l">
              <a:buNone/>
              <a:defRPr sz="2000">
                <a:solidFill>
                  <a:schemeClr val="bg1"/>
                </a:solidFill>
              </a:defRPr>
            </a:lvl1pPr>
            <a:lvl2pPr marL="457200" indent="0" algn="l">
              <a:buNone/>
              <a:defRPr sz="2000">
                <a:solidFill>
                  <a:schemeClr val="bg1"/>
                </a:solidFill>
              </a:defRPr>
            </a:lvl2pPr>
            <a:lvl3pPr marL="914400" indent="0" algn="l">
              <a:buNone/>
              <a:defRPr sz="2000">
                <a:solidFill>
                  <a:schemeClr val="bg1"/>
                </a:solidFill>
              </a:defRPr>
            </a:lvl3pPr>
            <a:lvl4pPr marL="1371600" indent="0" algn="l">
              <a:buNone/>
              <a:defRPr sz="2000">
                <a:solidFill>
                  <a:schemeClr val="bg1"/>
                </a:solidFill>
              </a:defRPr>
            </a:lvl4pPr>
            <a:lvl5pPr marL="1828800" indent="0" algn="l">
              <a:buNone/>
              <a:defRPr sz="2000">
                <a:solidFill>
                  <a:schemeClr val="bg1"/>
                </a:solidFill>
              </a:defRPr>
            </a:lvl5pPr>
          </a:lstStyle>
          <a:p>
            <a:pPr lvl="0"/>
            <a:r>
              <a:rPr lang="en-US" dirty="0" smtClean="0"/>
              <a:t>Click to edit Master </a:t>
            </a:r>
            <a:r>
              <a:rPr lang="en-US" dirty="0" err="1" smtClean="0"/>
              <a:t>ext</a:t>
            </a:r>
            <a:r>
              <a:rPr lang="en-US" dirty="0" smtClean="0"/>
              <a: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87200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l="-131"/>
          <a:stretch/>
        </p:blipFill>
        <p:spPr>
          <a:xfrm>
            <a:off x="-36312" y="-17696"/>
            <a:ext cx="12228312" cy="6891738"/>
          </a:xfrm>
          <a:prstGeom prst="rect">
            <a:avLst/>
          </a:prstGeom>
        </p:spPr>
      </p:pic>
      <p:sp>
        <p:nvSpPr>
          <p:cNvPr id="7" name="Freeform 6"/>
          <p:cNvSpPr/>
          <p:nvPr userDrawn="1"/>
        </p:nvSpPr>
        <p:spPr>
          <a:xfrm rot="10800000">
            <a:off x="9358924" y="1"/>
            <a:ext cx="6997700" cy="6858001"/>
          </a:xfrm>
          <a:custGeom>
            <a:avLst/>
            <a:gdLst>
              <a:gd name="connsiteX0" fmla="*/ 3600450 w 6997700"/>
              <a:gd name="connsiteY0" fmla="*/ 0 h 6858001"/>
              <a:gd name="connsiteX1" fmla="*/ 5736167 w 6997700"/>
              <a:gd name="connsiteY1" fmla="*/ 0 h 6858001"/>
              <a:gd name="connsiteX2" fmla="*/ 6997700 w 6997700"/>
              <a:gd name="connsiteY2" fmla="*/ 3445934 h 6858001"/>
              <a:gd name="connsiteX3" fmla="*/ 5736167 w 6997700"/>
              <a:gd name="connsiteY3" fmla="*/ 6858001 h 6858001"/>
              <a:gd name="connsiteX4" fmla="*/ 4076700 w 6997700"/>
              <a:gd name="connsiteY4" fmla="*/ 6858001 h 6858001"/>
              <a:gd name="connsiteX5" fmla="*/ 3600450 w 6997700"/>
              <a:gd name="connsiteY5" fmla="*/ 6858001 h 6858001"/>
              <a:gd name="connsiteX6" fmla="*/ 0 w 6997700"/>
              <a:gd name="connsiteY6" fmla="*/ 6858001 h 6858001"/>
              <a:gd name="connsiteX7" fmla="*/ 0 w 6997700"/>
              <a:gd name="connsiteY7" fmla="*/ 1 h 6858001"/>
              <a:gd name="connsiteX8" fmla="*/ 3600450 w 6997700"/>
              <a:gd name="connsiteY8"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700" h="6858001">
                <a:moveTo>
                  <a:pt x="3600450" y="0"/>
                </a:moveTo>
                <a:lnTo>
                  <a:pt x="5736167" y="0"/>
                </a:lnTo>
                <a:lnTo>
                  <a:pt x="6997700" y="3445934"/>
                </a:lnTo>
                <a:lnTo>
                  <a:pt x="5736167" y="6858001"/>
                </a:lnTo>
                <a:lnTo>
                  <a:pt x="4076700" y="6858001"/>
                </a:lnTo>
                <a:lnTo>
                  <a:pt x="3600450" y="6858001"/>
                </a:lnTo>
                <a:lnTo>
                  <a:pt x="0" y="6858001"/>
                </a:lnTo>
                <a:lnTo>
                  <a:pt x="0" y="1"/>
                </a:lnTo>
                <a:lnTo>
                  <a:pt x="3600450" y="1"/>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p:cNvGrpSpPr/>
          <p:nvPr userDrawn="1"/>
        </p:nvGrpSpPr>
        <p:grpSpPr>
          <a:xfrm>
            <a:off x="10798495" y="6315041"/>
            <a:ext cx="894291" cy="257489"/>
            <a:chOff x="4557713" y="-1216025"/>
            <a:chExt cx="3076576" cy="885825"/>
          </a:xfrm>
          <a:solidFill>
            <a:schemeClr val="bg1"/>
          </a:solidFill>
        </p:grpSpPr>
        <p:sp>
          <p:nvSpPr>
            <p:cNvPr id="9" name="Freeform 5"/>
            <p:cNvSpPr>
              <a:spLocks noEditPoints="1"/>
            </p:cNvSpPr>
            <p:nvPr/>
          </p:nvSpPr>
          <p:spPr bwMode="auto">
            <a:xfrm>
              <a:off x="4557713" y="-1009650"/>
              <a:ext cx="665163" cy="676275"/>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310188" y="-1216025"/>
              <a:ext cx="574675" cy="882650"/>
            </a:xfrm>
            <a:custGeom>
              <a:avLst/>
              <a:gdLst>
                <a:gd name="T0" fmla="*/ 0 w 362"/>
                <a:gd name="T1" fmla="*/ 556 h 556"/>
                <a:gd name="T2" fmla="*/ 362 w 362"/>
                <a:gd name="T3" fmla="*/ 424 h 556"/>
                <a:gd name="T4" fmla="*/ 362 w 362"/>
                <a:gd name="T5" fmla="*/ 323 h 556"/>
                <a:gd name="T6" fmla="*/ 102 w 362"/>
                <a:gd name="T7" fmla="*/ 422 h 556"/>
                <a:gd name="T8" fmla="*/ 102 w 362"/>
                <a:gd name="T9" fmla="*/ 359 h 556"/>
                <a:gd name="T10" fmla="*/ 362 w 362"/>
                <a:gd name="T11" fmla="*/ 261 h 556"/>
                <a:gd name="T12" fmla="*/ 362 w 362"/>
                <a:gd name="T13" fmla="*/ 163 h 556"/>
                <a:gd name="T14" fmla="*/ 102 w 362"/>
                <a:gd name="T15" fmla="*/ 261 h 556"/>
                <a:gd name="T16" fmla="*/ 102 w 362"/>
                <a:gd name="T17" fmla="*/ 197 h 556"/>
                <a:gd name="T18" fmla="*/ 362 w 362"/>
                <a:gd name="T19" fmla="*/ 99 h 556"/>
                <a:gd name="T20" fmla="*/ 362 w 362"/>
                <a:gd name="T21" fmla="*/ 0 h 556"/>
                <a:gd name="T22" fmla="*/ 0 w 362"/>
                <a:gd name="T23" fmla="*/ 130 h 556"/>
                <a:gd name="T24" fmla="*/ 0 w 362"/>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556">
                  <a:moveTo>
                    <a:pt x="0" y="556"/>
                  </a:moveTo>
                  <a:lnTo>
                    <a:pt x="362" y="424"/>
                  </a:lnTo>
                  <a:lnTo>
                    <a:pt x="362" y="323"/>
                  </a:lnTo>
                  <a:lnTo>
                    <a:pt x="102" y="422"/>
                  </a:lnTo>
                  <a:lnTo>
                    <a:pt x="102" y="359"/>
                  </a:lnTo>
                  <a:lnTo>
                    <a:pt x="362" y="261"/>
                  </a:lnTo>
                  <a:lnTo>
                    <a:pt x="362" y="163"/>
                  </a:lnTo>
                  <a:lnTo>
                    <a:pt x="102" y="261"/>
                  </a:lnTo>
                  <a:lnTo>
                    <a:pt x="102" y="197"/>
                  </a:lnTo>
                  <a:lnTo>
                    <a:pt x="362" y="99"/>
                  </a:lnTo>
                  <a:lnTo>
                    <a:pt x="362" y="0"/>
                  </a:lnTo>
                  <a:lnTo>
                    <a:pt x="0" y="130"/>
                  </a:lnTo>
                  <a:lnTo>
                    <a:pt x="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5975351" y="-1216025"/>
              <a:ext cx="576263" cy="882650"/>
            </a:xfrm>
            <a:custGeom>
              <a:avLst/>
              <a:gdLst>
                <a:gd name="T0" fmla="*/ 363 w 363"/>
                <a:gd name="T1" fmla="*/ 556 h 556"/>
                <a:gd name="T2" fmla="*/ 0 w 363"/>
                <a:gd name="T3" fmla="*/ 424 h 556"/>
                <a:gd name="T4" fmla="*/ 0 w 363"/>
                <a:gd name="T5" fmla="*/ 323 h 556"/>
                <a:gd name="T6" fmla="*/ 261 w 363"/>
                <a:gd name="T7" fmla="*/ 422 h 556"/>
                <a:gd name="T8" fmla="*/ 261 w 363"/>
                <a:gd name="T9" fmla="*/ 359 h 556"/>
                <a:gd name="T10" fmla="*/ 0 w 363"/>
                <a:gd name="T11" fmla="*/ 261 h 556"/>
                <a:gd name="T12" fmla="*/ 0 w 363"/>
                <a:gd name="T13" fmla="*/ 163 h 556"/>
                <a:gd name="T14" fmla="*/ 261 w 363"/>
                <a:gd name="T15" fmla="*/ 261 h 556"/>
                <a:gd name="T16" fmla="*/ 261 w 363"/>
                <a:gd name="T17" fmla="*/ 197 h 556"/>
                <a:gd name="T18" fmla="*/ 0 w 363"/>
                <a:gd name="T19" fmla="*/ 99 h 556"/>
                <a:gd name="T20" fmla="*/ 0 w 363"/>
                <a:gd name="T21" fmla="*/ 0 h 556"/>
                <a:gd name="T22" fmla="*/ 363 w 363"/>
                <a:gd name="T23" fmla="*/ 130 h 556"/>
                <a:gd name="T24" fmla="*/ 363 w 363"/>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556">
                  <a:moveTo>
                    <a:pt x="363" y="556"/>
                  </a:moveTo>
                  <a:lnTo>
                    <a:pt x="0" y="424"/>
                  </a:lnTo>
                  <a:lnTo>
                    <a:pt x="0" y="323"/>
                  </a:lnTo>
                  <a:lnTo>
                    <a:pt x="261" y="422"/>
                  </a:lnTo>
                  <a:lnTo>
                    <a:pt x="261" y="359"/>
                  </a:lnTo>
                  <a:lnTo>
                    <a:pt x="0" y="261"/>
                  </a:lnTo>
                  <a:lnTo>
                    <a:pt x="0" y="163"/>
                  </a:lnTo>
                  <a:lnTo>
                    <a:pt x="261" y="261"/>
                  </a:lnTo>
                  <a:lnTo>
                    <a:pt x="261" y="197"/>
                  </a:lnTo>
                  <a:lnTo>
                    <a:pt x="0" y="99"/>
                  </a:lnTo>
                  <a:lnTo>
                    <a:pt x="0" y="0"/>
                  </a:lnTo>
                  <a:lnTo>
                    <a:pt x="363" y="130"/>
                  </a:lnTo>
                  <a:lnTo>
                    <a:pt x="363"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37338" y="-1009650"/>
              <a:ext cx="779463" cy="676275"/>
            </a:xfrm>
            <a:custGeom>
              <a:avLst/>
              <a:gdLst>
                <a:gd name="T0" fmla="*/ 389 w 491"/>
                <a:gd name="T1" fmla="*/ 0 h 426"/>
                <a:gd name="T2" fmla="*/ 389 w 491"/>
                <a:gd name="T3" fmla="*/ 0 h 426"/>
                <a:gd name="T4" fmla="*/ 389 w 491"/>
                <a:gd name="T5" fmla="*/ 0 h 426"/>
                <a:gd name="T6" fmla="*/ 247 w 491"/>
                <a:gd name="T7" fmla="*/ 234 h 426"/>
                <a:gd name="T8" fmla="*/ 105 w 491"/>
                <a:gd name="T9" fmla="*/ 0 h 426"/>
                <a:gd name="T10" fmla="*/ 105 w 491"/>
                <a:gd name="T11" fmla="*/ 0 h 426"/>
                <a:gd name="T12" fmla="*/ 105 w 491"/>
                <a:gd name="T13" fmla="*/ 0 h 426"/>
                <a:gd name="T14" fmla="*/ 0 w 491"/>
                <a:gd name="T15" fmla="*/ 0 h 426"/>
                <a:gd name="T16" fmla="*/ 0 w 491"/>
                <a:gd name="T17" fmla="*/ 423 h 426"/>
                <a:gd name="T18" fmla="*/ 105 w 491"/>
                <a:gd name="T19" fmla="*/ 423 h 426"/>
                <a:gd name="T20" fmla="*/ 105 w 491"/>
                <a:gd name="T21" fmla="*/ 191 h 426"/>
                <a:gd name="T22" fmla="*/ 247 w 491"/>
                <a:gd name="T23" fmla="*/ 426 h 426"/>
                <a:gd name="T24" fmla="*/ 389 w 491"/>
                <a:gd name="T25" fmla="*/ 191 h 426"/>
                <a:gd name="T26" fmla="*/ 389 w 491"/>
                <a:gd name="T27" fmla="*/ 423 h 426"/>
                <a:gd name="T28" fmla="*/ 491 w 491"/>
                <a:gd name="T29" fmla="*/ 423 h 426"/>
                <a:gd name="T30" fmla="*/ 491 w 491"/>
                <a:gd name="T31" fmla="*/ 0 h 426"/>
                <a:gd name="T32" fmla="*/ 389 w 491"/>
                <a:gd name="T3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426">
                  <a:moveTo>
                    <a:pt x="389" y="0"/>
                  </a:moveTo>
                  <a:lnTo>
                    <a:pt x="389" y="0"/>
                  </a:lnTo>
                  <a:lnTo>
                    <a:pt x="389" y="0"/>
                  </a:lnTo>
                  <a:lnTo>
                    <a:pt x="247" y="234"/>
                  </a:lnTo>
                  <a:lnTo>
                    <a:pt x="105" y="0"/>
                  </a:lnTo>
                  <a:lnTo>
                    <a:pt x="105" y="0"/>
                  </a:lnTo>
                  <a:lnTo>
                    <a:pt x="105" y="0"/>
                  </a:lnTo>
                  <a:lnTo>
                    <a:pt x="0" y="0"/>
                  </a:lnTo>
                  <a:lnTo>
                    <a:pt x="0" y="423"/>
                  </a:lnTo>
                  <a:lnTo>
                    <a:pt x="105" y="423"/>
                  </a:lnTo>
                  <a:lnTo>
                    <a:pt x="105" y="191"/>
                  </a:lnTo>
                  <a:lnTo>
                    <a:pt x="247" y="426"/>
                  </a:lnTo>
                  <a:lnTo>
                    <a:pt x="389" y="191"/>
                  </a:lnTo>
                  <a:lnTo>
                    <a:pt x="389" y="423"/>
                  </a:lnTo>
                  <a:lnTo>
                    <a:pt x="491" y="423"/>
                  </a:lnTo>
                  <a:lnTo>
                    <a:pt x="491" y="0"/>
                  </a:lnTo>
                  <a:lnTo>
                    <a:pt x="3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p:nvSpPr>
          <p:spPr bwMode="auto">
            <a:xfrm>
              <a:off x="7473951" y="-493713"/>
              <a:ext cx="160338" cy="163513"/>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Text Placeholder 26"/>
          <p:cNvSpPr>
            <a:spLocks noGrp="1"/>
          </p:cNvSpPr>
          <p:nvPr>
            <p:ph type="body" sz="quarter" idx="10"/>
          </p:nvPr>
        </p:nvSpPr>
        <p:spPr>
          <a:xfrm>
            <a:off x="623887" y="402955"/>
            <a:ext cx="10958513" cy="1998473"/>
          </a:xfrm>
        </p:spPr>
        <p:txBody>
          <a:bodyPr anchor="b">
            <a:normAutofit/>
          </a:bodyPr>
          <a:lstStyle>
            <a:lvl1pPr marL="0" indent="0">
              <a:buNone/>
              <a:defRPr sz="5000" b="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31" name="Text Placeholder 29"/>
          <p:cNvSpPr>
            <a:spLocks noGrp="1"/>
          </p:cNvSpPr>
          <p:nvPr>
            <p:ph type="body" sz="quarter" idx="11"/>
          </p:nvPr>
        </p:nvSpPr>
        <p:spPr>
          <a:xfrm>
            <a:off x="1899056" y="3366726"/>
            <a:ext cx="6315046" cy="601663"/>
          </a:xfrm>
        </p:spPr>
        <p:txBody>
          <a:bodyPr>
            <a:noAutofit/>
          </a:bodyPr>
          <a:lstStyle>
            <a:lvl1pPr marL="0" indent="0">
              <a:buNone/>
              <a:defRPr sz="3500" b="1">
                <a:solidFill>
                  <a:schemeClr val="accent1"/>
                </a:solidFill>
                <a:latin typeface="+mj-lt"/>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smtClean="0"/>
              <a:t>Click to edit Master text styles</a:t>
            </a:r>
          </a:p>
        </p:txBody>
      </p:sp>
      <p:sp>
        <p:nvSpPr>
          <p:cNvPr id="33" name="Text Placeholder 29"/>
          <p:cNvSpPr>
            <a:spLocks noGrp="1"/>
          </p:cNvSpPr>
          <p:nvPr>
            <p:ph type="body" sz="quarter" idx="12"/>
          </p:nvPr>
        </p:nvSpPr>
        <p:spPr>
          <a:xfrm>
            <a:off x="1899056" y="5417222"/>
            <a:ext cx="6315046" cy="601663"/>
          </a:xfrm>
        </p:spPr>
        <p:txBody>
          <a:bodyPr>
            <a:noAutofit/>
          </a:bodyPr>
          <a:lstStyle>
            <a:lvl1pPr marL="0" indent="0">
              <a:buNone/>
              <a:defRPr sz="3500" b="1">
                <a:solidFill>
                  <a:schemeClr val="accent1"/>
                </a:solidFill>
                <a:latin typeface="+mj-lt"/>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smtClean="0"/>
              <a:t>Click to edit Master text styles</a:t>
            </a:r>
          </a:p>
        </p:txBody>
      </p:sp>
      <p:sp>
        <p:nvSpPr>
          <p:cNvPr id="38" name="Text Placeholder 36"/>
          <p:cNvSpPr>
            <a:spLocks noGrp="1"/>
          </p:cNvSpPr>
          <p:nvPr>
            <p:ph type="body" sz="quarter" idx="13"/>
          </p:nvPr>
        </p:nvSpPr>
        <p:spPr>
          <a:xfrm>
            <a:off x="1924198" y="4035464"/>
            <a:ext cx="6016643" cy="119062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smtClean="0"/>
              <a:t>Click to edit Master text styles</a:t>
            </a:r>
          </a:p>
        </p:txBody>
      </p:sp>
      <p:sp>
        <p:nvSpPr>
          <p:cNvPr id="40" name="Text Placeholder 36"/>
          <p:cNvSpPr>
            <a:spLocks noGrp="1"/>
          </p:cNvSpPr>
          <p:nvPr>
            <p:ph type="body" sz="quarter" idx="14"/>
          </p:nvPr>
        </p:nvSpPr>
        <p:spPr>
          <a:xfrm>
            <a:off x="1924197" y="6132455"/>
            <a:ext cx="6016643" cy="725546"/>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smtClean="0"/>
              <a:t>Click to edit Master text styles</a:t>
            </a:r>
          </a:p>
        </p:txBody>
      </p:sp>
    </p:spTree>
    <p:extLst>
      <p:ext uri="{BB962C8B-B14F-4D97-AF65-F5344CB8AC3E}">
        <p14:creationId xmlns:p14="http://schemas.microsoft.com/office/powerpoint/2010/main" val="108843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 top / text bottom v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r>
              <a:rPr lang="en-US" smtClean="0"/>
              <a:t>Drag picture to placeholder or click icon to add</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1500" y="6356350"/>
            <a:ext cx="919103" cy="265967"/>
          </a:xfrm>
          <a:prstGeom prst="rect">
            <a:avLst/>
          </a:prstGeom>
        </p:spPr>
      </p:pic>
      <p:sp>
        <p:nvSpPr>
          <p:cNvPr id="9" name="Text Placeholder 8"/>
          <p:cNvSpPr>
            <a:spLocks noGrp="1"/>
          </p:cNvSpPr>
          <p:nvPr>
            <p:ph type="body" sz="quarter" idx="11"/>
          </p:nvPr>
        </p:nvSpPr>
        <p:spPr>
          <a:xfrm>
            <a:off x="571500" y="613611"/>
            <a:ext cx="5524500" cy="2573356"/>
          </a:xfrm>
        </p:spPr>
        <p:txBody>
          <a:bodyPr anchor="b">
            <a:normAutofit/>
          </a:bodyPr>
          <a:lstStyle>
            <a:lvl1pPr marL="0" indent="0">
              <a:buNone/>
              <a:defRPr sz="5000">
                <a:solidFill>
                  <a:schemeClr val="accent2"/>
                </a:solidFill>
                <a:latin typeface="+mj-lt"/>
              </a:defRPr>
            </a:lvl1pPr>
          </a:lstStyle>
          <a:p>
            <a:pPr lvl="0"/>
            <a:r>
              <a:rPr lang="en-US" smtClean="0"/>
              <a:t>Click to edit Master text styles</a:t>
            </a:r>
          </a:p>
        </p:txBody>
      </p:sp>
      <p:sp>
        <p:nvSpPr>
          <p:cNvPr id="3" name="Text Placeholder 2"/>
          <p:cNvSpPr>
            <a:spLocks noGrp="1"/>
          </p:cNvSpPr>
          <p:nvPr>
            <p:ph type="body" sz="quarter" idx="12"/>
          </p:nvPr>
        </p:nvSpPr>
        <p:spPr>
          <a:xfrm>
            <a:off x="1209675" y="3406042"/>
            <a:ext cx="4886325" cy="2714625"/>
          </a:xfrm>
        </p:spPr>
        <p:txBody>
          <a:bodyPr>
            <a:normAutofit/>
          </a:bodyPr>
          <a:lstStyle>
            <a:lvl1pPr marL="0" indent="0">
              <a:lnSpc>
                <a:spcPct val="150000"/>
              </a:lnSpc>
              <a:buNone/>
              <a:defRPr sz="2000">
                <a:solidFill>
                  <a:schemeClr val="accent1"/>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115477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001837"/>
            <a:ext cx="5353050" cy="1508125"/>
          </a:xfrm>
        </p:spPr>
        <p:txBody>
          <a:bodyPr anchor="b">
            <a:normAutofit/>
          </a:bodyPr>
          <a:lstStyle>
            <a:lvl1pPr algn="l">
              <a:defRPr sz="48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535305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0339848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001837"/>
            <a:ext cx="5353050" cy="1508125"/>
          </a:xfrm>
        </p:spPr>
        <p:txBody>
          <a:bodyPr anchor="b">
            <a:normAutofit/>
          </a:bodyPr>
          <a:lstStyle>
            <a:lvl1pPr algn="l">
              <a:defRPr sz="48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535305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307496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7"/>
          <p:cNvSpPr>
            <a:spLocks/>
          </p:cNvSpPr>
          <p:nvPr userDrawn="1"/>
        </p:nvSpPr>
        <p:spPr bwMode="auto">
          <a:xfrm rot="10800000">
            <a:off x="0" y="-856848"/>
            <a:ext cx="12191999" cy="8813629"/>
          </a:xfrm>
          <a:custGeom>
            <a:avLst/>
            <a:gdLst>
              <a:gd name="T0" fmla="*/ 0 w 4327"/>
              <a:gd name="T1" fmla="*/ 797 h 3128"/>
              <a:gd name="T2" fmla="*/ 0 w 4327"/>
              <a:gd name="T3" fmla="*/ 3128 h 3128"/>
              <a:gd name="T4" fmla="*/ 2177 w 4327"/>
              <a:gd name="T5" fmla="*/ 2331 h 3128"/>
              <a:gd name="T6" fmla="*/ 4327 w 4327"/>
              <a:gd name="T7" fmla="*/ 3128 h 3128"/>
              <a:gd name="T8" fmla="*/ 4327 w 4327"/>
              <a:gd name="T9" fmla="*/ 797 h 3128"/>
              <a:gd name="T10" fmla="*/ 2160 w 4327"/>
              <a:gd name="T11" fmla="*/ 0 h 3128"/>
              <a:gd name="T12" fmla="*/ 0 w 4327"/>
              <a:gd name="T13" fmla="*/ 797 h 3128"/>
            </a:gdLst>
            <a:ahLst/>
            <a:cxnLst>
              <a:cxn ang="0">
                <a:pos x="T0" y="T1"/>
              </a:cxn>
              <a:cxn ang="0">
                <a:pos x="T2" y="T3"/>
              </a:cxn>
              <a:cxn ang="0">
                <a:pos x="T4" y="T5"/>
              </a:cxn>
              <a:cxn ang="0">
                <a:pos x="T6" y="T7"/>
              </a:cxn>
              <a:cxn ang="0">
                <a:pos x="T8" y="T9"/>
              </a:cxn>
              <a:cxn ang="0">
                <a:pos x="T10" y="T11"/>
              </a:cxn>
              <a:cxn ang="0">
                <a:pos x="T12" y="T13"/>
              </a:cxn>
            </a:cxnLst>
            <a:rect l="0" t="0" r="r" b="b"/>
            <a:pathLst>
              <a:path w="4327" h="3128">
                <a:moveTo>
                  <a:pt x="0" y="797"/>
                </a:moveTo>
                <a:lnTo>
                  <a:pt x="0" y="3128"/>
                </a:lnTo>
                <a:lnTo>
                  <a:pt x="2177" y="2331"/>
                </a:lnTo>
                <a:lnTo>
                  <a:pt x="4327" y="3128"/>
                </a:lnTo>
                <a:lnTo>
                  <a:pt x="4327" y="797"/>
                </a:lnTo>
                <a:lnTo>
                  <a:pt x="2160" y="0"/>
                </a:lnTo>
                <a:lnTo>
                  <a:pt x="0" y="7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userDrawn="1"/>
        </p:nvSpPr>
        <p:spPr>
          <a:xfrm>
            <a:off x="-2" y="1"/>
            <a:ext cx="12020551" cy="150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CBEF80E-88FE-4663-A19E-B51F2F8A2909}" type="slidenum">
              <a:rPr lang="en-US" smtClean="0"/>
              <a:pPr/>
              <a:t>‹#›</a:t>
            </a:fld>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78731" y="6353175"/>
            <a:ext cx="1234536" cy="357247"/>
          </a:xfrm>
          <a:prstGeom prst="rect">
            <a:avLst/>
          </a:prstGeom>
        </p:spPr>
      </p:pic>
      <p:sp>
        <p:nvSpPr>
          <p:cNvPr id="12" name="Rectangle 11"/>
          <p:cNvSpPr/>
          <p:nvPr userDrawn="1"/>
        </p:nvSpPr>
        <p:spPr>
          <a:xfrm>
            <a:off x="-2" y="0"/>
            <a:ext cx="12192002" cy="1788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38200" y="365126"/>
            <a:ext cx="10515600" cy="992196"/>
          </a:xfrm>
        </p:spPr>
        <p:txBody>
          <a:bodyPr anchor="b" anchorCtr="0">
            <a:normAutofit/>
          </a:bodyPr>
          <a:lstStyle>
            <a:lvl1pPr>
              <a:defRPr sz="3200" b="0">
                <a:solidFill>
                  <a:schemeClr val="accent1"/>
                </a:solidFill>
              </a:defRPr>
            </a:lvl1pPr>
          </a:lstStyle>
          <a:p>
            <a:r>
              <a:rPr lang="en-US" smtClean="0"/>
              <a:t>Click to edit Master title style</a:t>
            </a:r>
            <a:endParaRPr lang="en-US" dirty="0"/>
          </a:p>
        </p:txBody>
      </p:sp>
      <p:sp>
        <p:nvSpPr>
          <p:cNvPr id="14" name="Content Placeholder 2"/>
          <p:cNvSpPr>
            <a:spLocks noGrp="1"/>
          </p:cNvSpPr>
          <p:nvPr>
            <p:ph idx="1"/>
          </p:nvPr>
        </p:nvSpPr>
        <p:spPr>
          <a:xfrm>
            <a:off x="838200" y="1357322"/>
            <a:ext cx="1051560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46505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7086600" y="9661"/>
            <a:ext cx="5122863" cy="6858000"/>
          </a:xfrm>
        </p:spPr>
        <p:txBody>
          <a:bodyPr/>
          <a:lstStyle/>
          <a:p>
            <a:r>
              <a:rPr lang="en-US" smtClean="0"/>
              <a:t>Drag picture to placeholder or click icon to add</a:t>
            </a:r>
            <a:endParaRPr lang="en-US"/>
          </a:p>
        </p:txBody>
      </p:sp>
      <p:grpSp>
        <p:nvGrpSpPr>
          <p:cNvPr id="4" name="Group 3"/>
          <p:cNvGrpSpPr/>
          <p:nvPr userDrawn="1"/>
        </p:nvGrpSpPr>
        <p:grpSpPr>
          <a:xfrm>
            <a:off x="10938931" y="0"/>
            <a:ext cx="1270001" cy="6858000"/>
            <a:chOff x="10938931" y="0"/>
            <a:chExt cx="1270001" cy="6858000"/>
          </a:xfrm>
          <a:solidFill>
            <a:schemeClr val="bg1"/>
          </a:solidFill>
        </p:grpSpPr>
        <p:sp>
          <p:nvSpPr>
            <p:cNvPr id="3" name="Right Triangle 2"/>
            <p:cNvSpPr/>
            <p:nvPr userDrawn="1"/>
          </p:nvSpPr>
          <p:spPr>
            <a:xfrm rot="10800000">
              <a:off x="10938933" y="0"/>
              <a:ext cx="1269999" cy="3438662"/>
            </a:xfrm>
            <a:custGeom>
              <a:avLst/>
              <a:gdLst>
                <a:gd name="connsiteX0" fmla="*/ 0 w 1253066"/>
                <a:gd name="connsiteY0" fmla="*/ 2151729 h 2151729"/>
                <a:gd name="connsiteX1" fmla="*/ 0 w 1253066"/>
                <a:gd name="connsiteY1" fmla="*/ 0 h 2151729"/>
                <a:gd name="connsiteX2" fmla="*/ 1253066 w 1253066"/>
                <a:gd name="connsiteY2" fmla="*/ 2151729 h 2151729"/>
                <a:gd name="connsiteX3" fmla="*/ 0 w 1253066"/>
                <a:gd name="connsiteY3" fmla="*/ 2151729 h 2151729"/>
                <a:gd name="connsiteX0" fmla="*/ 16933 w 1269999"/>
                <a:gd name="connsiteY0" fmla="*/ 3438662 h 3438662"/>
                <a:gd name="connsiteX1" fmla="*/ 0 w 1269999"/>
                <a:gd name="connsiteY1" fmla="*/ 0 h 3438662"/>
                <a:gd name="connsiteX2" fmla="*/ 1269999 w 1269999"/>
                <a:gd name="connsiteY2" fmla="*/ 3438662 h 3438662"/>
                <a:gd name="connsiteX3" fmla="*/ 16933 w 1269999"/>
                <a:gd name="connsiteY3" fmla="*/ 3438662 h 3438662"/>
              </a:gdLst>
              <a:ahLst/>
              <a:cxnLst>
                <a:cxn ang="0">
                  <a:pos x="connsiteX0" y="connsiteY0"/>
                </a:cxn>
                <a:cxn ang="0">
                  <a:pos x="connsiteX1" y="connsiteY1"/>
                </a:cxn>
                <a:cxn ang="0">
                  <a:pos x="connsiteX2" y="connsiteY2"/>
                </a:cxn>
                <a:cxn ang="0">
                  <a:pos x="connsiteX3" y="connsiteY3"/>
                </a:cxn>
              </a:cxnLst>
              <a:rect l="l" t="t" r="r" b="b"/>
              <a:pathLst>
                <a:path w="1269999" h="3438662">
                  <a:moveTo>
                    <a:pt x="16933" y="3438662"/>
                  </a:moveTo>
                  <a:cubicBezTo>
                    <a:pt x="11289" y="2292441"/>
                    <a:pt x="5644" y="1146221"/>
                    <a:pt x="0" y="0"/>
                  </a:cubicBezTo>
                  <a:lnTo>
                    <a:pt x="1269999" y="3438662"/>
                  </a:lnTo>
                  <a:lnTo>
                    <a:pt x="16933" y="34386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2"/>
            <p:cNvSpPr/>
            <p:nvPr userDrawn="1"/>
          </p:nvSpPr>
          <p:spPr>
            <a:xfrm rot="10800000" flipV="1">
              <a:off x="10938931" y="3438662"/>
              <a:ext cx="1269999" cy="3419338"/>
            </a:xfrm>
            <a:custGeom>
              <a:avLst/>
              <a:gdLst>
                <a:gd name="connsiteX0" fmla="*/ 0 w 1253066"/>
                <a:gd name="connsiteY0" fmla="*/ 2151729 h 2151729"/>
                <a:gd name="connsiteX1" fmla="*/ 0 w 1253066"/>
                <a:gd name="connsiteY1" fmla="*/ 0 h 2151729"/>
                <a:gd name="connsiteX2" fmla="*/ 1253066 w 1253066"/>
                <a:gd name="connsiteY2" fmla="*/ 2151729 h 2151729"/>
                <a:gd name="connsiteX3" fmla="*/ 0 w 1253066"/>
                <a:gd name="connsiteY3" fmla="*/ 2151729 h 2151729"/>
                <a:gd name="connsiteX0" fmla="*/ 16933 w 1269999"/>
                <a:gd name="connsiteY0" fmla="*/ 3438662 h 3438662"/>
                <a:gd name="connsiteX1" fmla="*/ 0 w 1269999"/>
                <a:gd name="connsiteY1" fmla="*/ 0 h 3438662"/>
                <a:gd name="connsiteX2" fmla="*/ 1269999 w 1269999"/>
                <a:gd name="connsiteY2" fmla="*/ 3438662 h 3438662"/>
                <a:gd name="connsiteX3" fmla="*/ 16933 w 1269999"/>
                <a:gd name="connsiteY3" fmla="*/ 3438662 h 3438662"/>
              </a:gdLst>
              <a:ahLst/>
              <a:cxnLst>
                <a:cxn ang="0">
                  <a:pos x="connsiteX0" y="connsiteY0"/>
                </a:cxn>
                <a:cxn ang="0">
                  <a:pos x="connsiteX1" y="connsiteY1"/>
                </a:cxn>
                <a:cxn ang="0">
                  <a:pos x="connsiteX2" y="connsiteY2"/>
                </a:cxn>
                <a:cxn ang="0">
                  <a:pos x="connsiteX3" y="connsiteY3"/>
                </a:cxn>
              </a:cxnLst>
              <a:rect l="l" t="t" r="r" b="b"/>
              <a:pathLst>
                <a:path w="1269999" h="3438662">
                  <a:moveTo>
                    <a:pt x="16933" y="3438662"/>
                  </a:moveTo>
                  <a:cubicBezTo>
                    <a:pt x="11289" y="2292441"/>
                    <a:pt x="5644" y="1146221"/>
                    <a:pt x="0" y="0"/>
                  </a:cubicBezTo>
                  <a:lnTo>
                    <a:pt x="1269999" y="3438662"/>
                  </a:lnTo>
                  <a:lnTo>
                    <a:pt x="16933" y="34386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entagon 1"/>
          <p:cNvSpPr/>
          <p:nvPr userDrawn="1"/>
        </p:nvSpPr>
        <p:spPr>
          <a:xfrm>
            <a:off x="0" y="-1"/>
            <a:ext cx="8483600" cy="6858001"/>
          </a:xfrm>
          <a:custGeom>
            <a:avLst/>
            <a:gdLst>
              <a:gd name="connsiteX0" fmla="*/ 0 w 10651067"/>
              <a:gd name="connsiteY0" fmla="*/ 0 h 6858001"/>
              <a:gd name="connsiteX1" fmla="*/ 7222067 w 10651067"/>
              <a:gd name="connsiteY1" fmla="*/ 0 h 6858001"/>
              <a:gd name="connsiteX2" fmla="*/ 10651067 w 10651067"/>
              <a:gd name="connsiteY2" fmla="*/ 3429001 h 6858001"/>
              <a:gd name="connsiteX3" fmla="*/ 7222067 w 10651067"/>
              <a:gd name="connsiteY3" fmla="*/ 6858001 h 6858001"/>
              <a:gd name="connsiteX4" fmla="*/ 0 w 10651067"/>
              <a:gd name="connsiteY4" fmla="*/ 6858001 h 6858001"/>
              <a:gd name="connsiteX5" fmla="*/ 0 w 10651067"/>
              <a:gd name="connsiteY5" fmla="*/ 0 h 6858001"/>
              <a:gd name="connsiteX0" fmla="*/ 0 w 8500533"/>
              <a:gd name="connsiteY0" fmla="*/ 0 h 6858001"/>
              <a:gd name="connsiteX1" fmla="*/ 7222067 w 8500533"/>
              <a:gd name="connsiteY1" fmla="*/ 0 h 6858001"/>
              <a:gd name="connsiteX2" fmla="*/ 8500533 w 8500533"/>
              <a:gd name="connsiteY2" fmla="*/ 3208867 h 6858001"/>
              <a:gd name="connsiteX3" fmla="*/ 7222067 w 8500533"/>
              <a:gd name="connsiteY3" fmla="*/ 6858001 h 6858001"/>
              <a:gd name="connsiteX4" fmla="*/ 0 w 8500533"/>
              <a:gd name="connsiteY4" fmla="*/ 6858001 h 6858001"/>
              <a:gd name="connsiteX5" fmla="*/ 0 w 8500533"/>
              <a:gd name="connsiteY5" fmla="*/ 0 h 6858001"/>
              <a:gd name="connsiteX0" fmla="*/ 0 w 8483600"/>
              <a:gd name="connsiteY0" fmla="*/ 0 h 6858001"/>
              <a:gd name="connsiteX1" fmla="*/ 7222067 w 8483600"/>
              <a:gd name="connsiteY1" fmla="*/ 0 h 6858001"/>
              <a:gd name="connsiteX2" fmla="*/ 8483600 w 8483600"/>
              <a:gd name="connsiteY2" fmla="*/ 3445934 h 6858001"/>
              <a:gd name="connsiteX3" fmla="*/ 7222067 w 8483600"/>
              <a:gd name="connsiteY3" fmla="*/ 6858001 h 6858001"/>
              <a:gd name="connsiteX4" fmla="*/ 0 w 8483600"/>
              <a:gd name="connsiteY4" fmla="*/ 6858001 h 6858001"/>
              <a:gd name="connsiteX5" fmla="*/ 0 w 8483600"/>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858001">
                <a:moveTo>
                  <a:pt x="0" y="0"/>
                </a:moveTo>
                <a:lnTo>
                  <a:pt x="7222067" y="0"/>
                </a:lnTo>
                <a:lnTo>
                  <a:pt x="8483600" y="3445934"/>
                </a:lnTo>
                <a:lnTo>
                  <a:pt x="7222067" y="6858001"/>
                </a:lnTo>
                <a:lnTo>
                  <a:pt x="0" y="685800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CBEF80E-88FE-4663-A19E-B51F2F8A2909}" type="slidenum">
              <a:rPr lang="en-US" smtClean="0"/>
              <a:pPr/>
              <a:t>‹#›</a:t>
            </a:fld>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199" y="6356350"/>
            <a:ext cx="919103" cy="265967"/>
          </a:xfrm>
          <a:prstGeom prst="rect">
            <a:avLst/>
          </a:prstGeom>
        </p:spPr>
      </p:pic>
      <p:sp>
        <p:nvSpPr>
          <p:cNvPr id="14" name="Content Placeholder 2"/>
          <p:cNvSpPr>
            <a:spLocks noGrp="1"/>
          </p:cNvSpPr>
          <p:nvPr>
            <p:ph idx="1"/>
          </p:nvPr>
        </p:nvSpPr>
        <p:spPr>
          <a:xfrm>
            <a:off x="838200" y="1357322"/>
            <a:ext cx="668655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838200" y="365126"/>
            <a:ext cx="6686550" cy="992196"/>
          </a:xfrm>
        </p:spPr>
        <p:txBody>
          <a:bodyPr anchor="b" anchorCtr="0">
            <a:normAutofit/>
          </a:bodyPr>
          <a:lstStyle>
            <a:lvl1pPr>
              <a:defRPr sz="3200" b="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058794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7"/>
          <p:cNvSpPr>
            <a:spLocks/>
          </p:cNvSpPr>
          <p:nvPr userDrawn="1"/>
        </p:nvSpPr>
        <p:spPr bwMode="auto">
          <a:xfrm>
            <a:off x="0" y="-456798"/>
            <a:ext cx="12191999" cy="8813629"/>
          </a:xfrm>
          <a:custGeom>
            <a:avLst/>
            <a:gdLst>
              <a:gd name="T0" fmla="*/ 0 w 4327"/>
              <a:gd name="T1" fmla="*/ 797 h 3128"/>
              <a:gd name="T2" fmla="*/ 0 w 4327"/>
              <a:gd name="T3" fmla="*/ 3128 h 3128"/>
              <a:gd name="T4" fmla="*/ 2177 w 4327"/>
              <a:gd name="T5" fmla="*/ 2331 h 3128"/>
              <a:gd name="T6" fmla="*/ 4327 w 4327"/>
              <a:gd name="T7" fmla="*/ 3128 h 3128"/>
              <a:gd name="T8" fmla="*/ 4327 w 4327"/>
              <a:gd name="T9" fmla="*/ 797 h 3128"/>
              <a:gd name="T10" fmla="*/ 2160 w 4327"/>
              <a:gd name="T11" fmla="*/ 0 h 3128"/>
              <a:gd name="T12" fmla="*/ 0 w 4327"/>
              <a:gd name="T13" fmla="*/ 797 h 3128"/>
            </a:gdLst>
            <a:ahLst/>
            <a:cxnLst>
              <a:cxn ang="0">
                <a:pos x="T0" y="T1"/>
              </a:cxn>
              <a:cxn ang="0">
                <a:pos x="T2" y="T3"/>
              </a:cxn>
              <a:cxn ang="0">
                <a:pos x="T4" y="T5"/>
              </a:cxn>
              <a:cxn ang="0">
                <a:pos x="T6" y="T7"/>
              </a:cxn>
              <a:cxn ang="0">
                <a:pos x="T8" y="T9"/>
              </a:cxn>
              <a:cxn ang="0">
                <a:pos x="T10" y="T11"/>
              </a:cxn>
              <a:cxn ang="0">
                <a:pos x="T12" y="T13"/>
              </a:cxn>
            </a:cxnLst>
            <a:rect l="0" t="0" r="r" b="b"/>
            <a:pathLst>
              <a:path w="4327" h="3128">
                <a:moveTo>
                  <a:pt x="0" y="797"/>
                </a:moveTo>
                <a:lnTo>
                  <a:pt x="0" y="3128"/>
                </a:lnTo>
                <a:lnTo>
                  <a:pt x="2177" y="2331"/>
                </a:lnTo>
                <a:lnTo>
                  <a:pt x="4327" y="3128"/>
                </a:lnTo>
                <a:lnTo>
                  <a:pt x="4327" y="797"/>
                </a:lnTo>
                <a:lnTo>
                  <a:pt x="2160" y="0"/>
                </a:lnTo>
                <a:lnTo>
                  <a:pt x="0" y="7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userDrawn="1"/>
        </p:nvSpPr>
        <p:spPr>
          <a:xfrm>
            <a:off x="-2" y="0"/>
            <a:ext cx="12192002" cy="1788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6"/>
            <a:ext cx="10515600" cy="992196"/>
          </a:xfrm>
        </p:spPr>
        <p:txBody>
          <a:bodyPr anchor="b" anchorCtr="0">
            <a:normAutofit/>
          </a:bodyPr>
          <a:lstStyle>
            <a:lvl1pPr algn="l" defTabSz="914400" rtl="0" eaLnBrk="1" latinLnBrk="0" hangingPunct="1">
              <a:lnSpc>
                <a:spcPct val="90000"/>
              </a:lnSpc>
              <a:spcBef>
                <a:spcPct val="0"/>
              </a:spcBef>
              <a:buNone/>
              <a:defRPr lang="en-US" sz="3200" b="0" kern="1200" dirty="0">
                <a:solidFill>
                  <a:schemeClr val="accent1"/>
                </a:solidFill>
                <a:latin typeface="+mj-lt"/>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357322"/>
            <a:ext cx="10515600" cy="4819641"/>
          </a:xfrm>
        </p:spPr>
        <p:txBody>
          <a:bodyPr>
            <a:norm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CBEF80E-88FE-4663-A19E-B51F2F8A2909}" type="slidenum">
              <a:rPr lang="en-US" smtClean="0"/>
              <a:pPr/>
              <a:t>‹#›</a:t>
            </a:fld>
            <a:endParaRPr lang="en-US" dirty="0"/>
          </a:p>
        </p:txBody>
      </p:sp>
      <p:grpSp>
        <p:nvGrpSpPr>
          <p:cNvPr id="4" name="Group 4"/>
          <p:cNvGrpSpPr>
            <a:grpSpLocks noChangeAspect="1"/>
          </p:cNvGrpSpPr>
          <p:nvPr userDrawn="1"/>
        </p:nvGrpSpPr>
        <p:grpSpPr bwMode="auto">
          <a:xfrm>
            <a:off x="5572126" y="6332537"/>
            <a:ext cx="1238250" cy="355600"/>
            <a:chOff x="3450" y="4003"/>
            <a:chExt cx="780" cy="224"/>
          </a:xfrm>
          <a:solidFill>
            <a:schemeClr val="bg1"/>
          </a:solidFill>
        </p:grpSpPr>
        <p:sp>
          <p:nvSpPr>
            <p:cNvPr id="10" name="Freeform 5"/>
            <p:cNvSpPr>
              <a:spLocks noEditPoints="1"/>
            </p:cNvSpPr>
            <p:nvPr userDrawn="1"/>
          </p:nvSpPr>
          <p:spPr bwMode="auto">
            <a:xfrm>
              <a:off x="3450" y="4055"/>
              <a:ext cx="169" cy="171"/>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close/>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3641" y="4003"/>
              <a:ext cx="146" cy="223"/>
            </a:xfrm>
            <a:custGeom>
              <a:avLst/>
              <a:gdLst>
                <a:gd name="T0" fmla="*/ 0 w 146"/>
                <a:gd name="T1" fmla="*/ 223 h 223"/>
                <a:gd name="T2" fmla="*/ 146 w 146"/>
                <a:gd name="T3" fmla="*/ 170 h 223"/>
                <a:gd name="T4" fmla="*/ 146 w 146"/>
                <a:gd name="T5" fmla="*/ 130 h 223"/>
                <a:gd name="T6" fmla="*/ 41 w 146"/>
                <a:gd name="T7" fmla="*/ 169 h 223"/>
                <a:gd name="T8" fmla="*/ 41 w 146"/>
                <a:gd name="T9" fmla="*/ 144 h 223"/>
                <a:gd name="T10" fmla="*/ 146 w 146"/>
                <a:gd name="T11" fmla="*/ 105 h 223"/>
                <a:gd name="T12" fmla="*/ 146 w 146"/>
                <a:gd name="T13" fmla="*/ 65 h 223"/>
                <a:gd name="T14" fmla="*/ 41 w 146"/>
                <a:gd name="T15" fmla="*/ 105 h 223"/>
                <a:gd name="T16" fmla="*/ 41 w 146"/>
                <a:gd name="T17" fmla="*/ 79 h 223"/>
                <a:gd name="T18" fmla="*/ 146 w 146"/>
                <a:gd name="T19" fmla="*/ 39 h 223"/>
                <a:gd name="T20" fmla="*/ 146 w 146"/>
                <a:gd name="T21" fmla="*/ 0 h 223"/>
                <a:gd name="T22" fmla="*/ 0 w 146"/>
                <a:gd name="T23" fmla="*/ 52 h 223"/>
                <a:gd name="T24" fmla="*/ 0 w 146"/>
                <a:gd name="T25"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223">
                  <a:moveTo>
                    <a:pt x="0" y="223"/>
                  </a:moveTo>
                  <a:lnTo>
                    <a:pt x="146" y="170"/>
                  </a:lnTo>
                  <a:lnTo>
                    <a:pt x="146" y="130"/>
                  </a:lnTo>
                  <a:lnTo>
                    <a:pt x="41" y="169"/>
                  </a:lnTo>
                  <a:lnTo>
                    <a:pt x="41" y="144"/>
                  </a:lnTo>
                  <a:lnTo>
                    <a:pt x="146" y="105"/>
                  </a:lnTo>
                  <a:lnTo>
                    <a:pt x="146" y="65"/>
                  </a:lnTo>
                  <a:lnTo>
                    <a:pt x="41" y="105"/>
                  </a:lnTo>
                  <a:lnTo>
                    <a:pt x="41" y="79"/>
                  </a:lnTo>
                  <a:lnTo>
                    <a:pt x="146" y="39"/>
                  </a:lnTo>
                  <a:lnTo>
                    <a:pt x="146" y="0"/>
                  </a:lnTo>
                  <a:lnTo>
                    <a:pt x="0" y="52"/>
                  </a:lnTo>
                  <a:lnTo>
                    <a:pt x="0"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3810" y="4003"/>
              <a:ext cx="145" cy="223"/>
            </a:xfrm>
            <a:custGeom>
              <a:avLst/>
              <a:gdLst>
                <a:gd name="T0" fmla="*/ 145 w 145"/>
                <a:gd name="T1" fmla="*/ 223 h 223"/>
                <a:gd name="T2" fmla="*/ 0 w 145"/>
                <a:gd name="T3" fmla="*/ 170 h 223"/>
                <a:gd name="T4" fmla="*/ 0 w 145"/>
                <a:gd name="T5" fmla="*/ 130 h 223"/>
                <a:gd name="T6" fmla="*/ 104 w 145"/>
                <a:gd name="T7" fmla="*/ 169 h 223"/>
                <a:gd name="T8" fmla="*/ 104 w 145"/>
                <a:gd name="T9" fmla="*/ 144 h 223"/>
                <a:gd name="T10" fmla="*/ 0 w 145"/>
                <a:gd name="T11" fmla="*/ 105 h 223"/>
                <a:gd name="T12" fmla="*/ 0 w 145"/>
                <a:gd name="T13" fmla="*/ 65 h 223"/>
                <a:gd name="T14" fmla="*/ 104 w 145"/>
                <a:gd name="T15" fmla="*/ 105 h 223"/>
                <a:gd name="T16" fmla="*/ 104 w 145"/>
                <a:gd name="T17" fmla="*/ 79 h 223"/>
                <a:gd name="T18" fmla="*/ 0 w 145"/>
                <a:gd name="T19" fmla="*/ 39 h 223"/>
                <a:gd name="T20" fmla="*/ 0 w 145"/>
                <a:gd name="T21" fmla="*/ 0 h 223"/>
                <a:gd name="T22" fmla="*/ 145 w 145"/>
                <a:gd name="T23" fmla="*/ 52 h 223"/>
                <a:gd name="T24" fmla="*/ 145 w 145"/>
                <a:gd name="T25"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223">
                  <a:moveTo>
                    <a:pt x="145" y="223"/>
                  </a:moveTo>
                  <a:lnTo>
                    <a:pt x="0" y="170"/>
                  </a:lnTo>
                  <a:lnTo>
                    <a:pt x="0" y="130"/>
                  </a:lnTo>
                  <a:lnTo>
                    <a:pt x="104" y="169"/>
                  </a:lnTo>
                  <a:lnTo>
                    <a:pt x="104" y="144"/>
                  </a:lnTo>
                  <a:lnTo>
                    <a:pt x="0" y="105"/>
                  </a:lnTo>
                  <a:lnTo>
                    <a:pt x="0" y="65"/>
                  </a:lnTo>
                  <a:lnTo>
                    <a:pt x="104" y="105"/>
                  </a:lnTo>
                  <a:lnTo>
                    <a:pt x="104" y="79"/>
                  </a:lnTo>
                  <a:lnTo>
                    <a:pt x="0" y="39"/>
                  </a:lnTo>
                  <a:lnTo>
                    <a:pt x="0" y="0"/>
                  </a:lnTo>
                  <a:lnTo>
                    <a:pt x="145" y="52"/>
                  </a:lnTo>
                  <a:lnTo>
                    <a:pt x="145"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3977" y="4055"/>
              <a:ext cx="198" cy="171"/>
            </a:xfrm>
            <a:custGeom>
              <a:avLst/>
              <a:gdLst>
                <a:gd name="T0" fmla="*/ 157 w 198"/>
                <a:gd name="T1" fmla="*/ 0 h 171"/>
                <a:gd name="T2" fmla="*/ 157 w 198"/>
                <a:gd name="T3" fmla="*/ 0 h 171"/>
                <a:gd name="T4" fmla="*/ 157 w 198"/>
                <a:gd name="T5" fmla="*/ 0 h 171"/>
                <a:gd name="T6" fmla="*/ 99 w 198"/>
                <a:gd name="T7" fmla="*/ 94 h 171"/>
                <a:gd name="T8" fmla="*/ 42 w 198"/>
                <a:gd name="T9" fmla="*/ 0 h 171"/>
                <a:gd name="T10" fmla="*/ 42 w 198"/>
                <a:gd name="T11" fmla="*/ 0 h 171"/>
                <a:gd name="T12" fmla="*/ 42 w 198"/>
                <a:gd name="T13" fmla="*/ 0 h 171"/>
                <a:gd name="T14" fmla="*/ 0 w 198"/>
                <a:gd name="T15" fmla="*/ 0 h 171"/>
                <a:gd name="T16" fmla="*/ 0 w 198"/>
                <a:gd name="T17" fmla="*/ 170 h 171"/>
                <a:gd name="T18" fmla="*/ 42 w 198"/>
                <a:gd name="T19" fmla="*/ 170 h 171"/>
                <a:gd name="T20" fmla="*/ 42 w 198"/>
                <a:gd name="T21" fmla="*/ 77 h 171"/>
                <a:gd name="T22" fmla="*/ 99 w 198"/>
                <a:gd name="T23" fmla="*/ 171 h 171"/>
                <a:gd name="T24" fmla="*/ 157 w 198"/>
                <a:gd name="T25" fmla="*/ 77 h 171"/>
                <a:gd name="T26" fmla="*/ 157 w 198"/>
                <a:gd name="T27" fmla="*/ 170 h 171"/>
                <a:gd name="T28" fmla="*/ 198 w 198"/>
                <a:gd name="T29" fmla="*/ 170 h 171"/>
                <a:gd name="T30" fmla="*/ 198 w 198"/>
                <a:gd name="T31" fmla="*/ 0 h 171"/>
                <a:gd name="T32" fmla="*/ 157 w 198"/>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71">
                  <a:moveTo>
                    <a:pt x="157" y="0"/>
                  </a:moveTo>
                  <a:lnTo>
                    <a:pt x="157" y="0"/>
                  </a:lnTo>
                  <a:lnTo>
                    <a:pt x="157" y="0"/>
                  </a:lnTo>
                  <a:lnTo>
                    <a:pt x="99" y="94"/>
                  </a:lnTo>
                  <a:lnTo>
                    <a:pt x="42" y="0"/>
                  </a:lnTo>
                  <a:lnTo>
                    <a:pt x="42" y="0"/>
                  </a:lnTo>
                  <a:lnTo>
                    <a:pt x="42" y="0"/>
                  </a:lnTo>
                  <a:lnTo>
                    <a:pt x="0" y="0"/>
                  </a:lnTo>
                  <a:lnTo>
                    <a:pt x="0" y="170"/>
                  </a:lnTo>
                  <a:lnTo>
                    <a:pt x="42" y="170"/>
                  </a:lnTo>
                  <a:lnTo>
                    <a:pt x="42" y="77"/>
                  </a:lnTo>
                  <a:lnTo>
                    <a:pt x="99" y="171"/>
                  </a:lnTo>
                  <a:lnTo>
                    <a:pt x="157" y="77"/>
                  </a:lnTo>
                  <a:lnTo>
                    <a:pt x="157" y="170"/>
                  </a:lnTo>
                  <a:lnTo>
                    <a:pt x="198" y="170"/>
                  </a:lnTo>
                  <a:lnTo>
                    <a:pt x="198" y="0"/>
                  </a:lnTo>
                  <a:lnTo>
                    <a:pt x="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noEditPoints="1"/>
            </p:cNvSpPr>
            <p:nvPr userDrawn="1"/>
          </p:nvSpPr>
          <p:spPr bwMode="auto">
            <a:xfrm>
              <a:off x="4189" y="4186"/>
              <a:ext cx="41" cy="41"/>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close/>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close/>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13767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482E4-9FF2-4BFA-B440-A8665FED46B9}"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38445389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482E4-9FF2-4BFA-B440-A8665FED46B9}" type="datetimeFigureOut">
              <a:rPr lang="en-US" smtClean="0"/>
              <a:t>9/7/17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EF80E-88FE-4663-A19E-B51F2F8A2909}" type="slidenum">
              <a:rPr lang="en-US" smtClean="0"/>
              <a:t>‹#›</a:t>
            </a:fld>
            <a:endParaRPr lang="en-US"/>
          </a:p>
        </p:txBody>
      </p:sp>
    </p:spTree>
    <p:extLst>
      <p:ext uri="{BB962C8B-B14F-4D97-AF65-F5344CB8AC3E}">
        <p14:creationId xmlns:p14="http://schemas.microsoft.com/office/powerpoint/2010/main" val="3884321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482E4-9FF2-4BFA-B440-A8665FED46B9}" type="datetimeFigureOut">
              <a:rPr lang="en-US" smtClean="0"/>
              <a:t>9/7/17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EF80E-88FE-4663-A19E-B51F2F8A2909}" type="slidenum">
              <a:rPr lang="en-US" smtClean="0"/>
              <a:t>‹#›</a:t>
            </a:fld>
            <a:endParaRPr lang="en-US"/>
          </a:p>
        </p:txBody>
      </p:sp>
    </p:spTree>
    <p:extLst>
      <p:ext uri="{BB962C8B-B14F-4D97-AF65-F5344CB8AC3E}">
        <p14:creationId xmlns:p14="http://schemas.microsoft.com/office/powerpoint/2010/main" val="995574001"/>
      </p:ext>
    </p:extLst>
  </p:cSld>
  <p:clrMap bg1="lt1" tx1="dk1" bg2="lt2" tx2="dk2" accent1="accent1" accent2="accent2" accent3="accent3" accent4="accent4" accent5="accent5" accent6="accent6" hlink="hlink" folHlink="folHlink"/>
  <p:sldLayoutIdLst>
    <p:sldLayoutId id="2147483655" r:id="rId1"/>
    <p:sldLayoutId id="2147483667" r:id="rId2"/>
    <p:sldLayoutId id="2147483649" r:id="rId3"/>
    <p:sldLayoutId id="2147483656" r:id="rId4"/>
    <p:sldLayoutId id="2147483650" r:id="rId5"/>
    <p:sldLayoutId id="2147483665" r:id="rId6"/>
    <p:sldLayoutId id="2147483664" r:id="rId7"/>
    <p:sldLayoutId id="2147483651" r:id="rId8"/>
    <p:sldLayoutId id="2147483652" r:id="rId9"/>
    <p:sldLayoutId id="2147483666" r:id="rId10"/>
    <p:sldLayoutId id="2147483668" r:id="rId11"/>
    <p:sldLayoutId id="2147483669" r:id="rId12"/>
    <p:sldLayoutId id="2147483670"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60" userDrawn="1">
          <p15:clr>
            <a:srgbClr val="F26B43"/>
          </p15:clr>
        </p15:guide>
        <p15:guide id="4" pos="7296" userDrawn="1">
          <p15:clr>
            <a:srgbClr val="F26B43"/>
          </p15:clr>
        </p15:guide>
        <p15:guide id="5"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7.jpeg"/><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eg"/><Relationship Id="rId3"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3.wdp"/><Relationship Id="rId1" Type="http://schemas.openxmlformats.org/officeDocument/2006/relationships/slideLayout" Target="../slideLayouts/slideLayout11.xml"/><Relationship Id="rId2" Type="http://schemas.openxmlformats.org/officeDocument/2006/relationships/image" Target="../media/image2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tiff"/><Relationship Id="rId3" Type="http://schemas.openxmlformats.org/officeDocument/2006/relationships/image" Target="../media/image2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emf"/><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 Id="rId3"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tiff"/><Relationship Id="rId3"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5" name="Rectangle 4"/>
          <p:cNvSpPr/>
          <p:nvPr/>
        </p:nvSpPr>
        <p:spPr>
          <a:xfrm>
            <a:off x="0" y="0"/>
            <a:ext cx="12192000" cy="6858000"/>
          </a:xfrm>
          <a:prstGeom prst="rect">
            <a:avLst/>
          </a:prstGeom>
          <a:gradFill flip="none" rotWithShape="1">
            <a:gsLst>
              <a:gs pos="0">
                <a:schemeClr val="tx1">
                  <a:alpha val="0"/>
                </a:schemeClr>
              </a:gs>
              <a:gs pos="57000">
                <a:schemeClr val="tx1">
                  <a:alpha val="65000"/>
                </a:schemeClr>
              </a:gs>
              <a:gs pos="100000">
                <a:schemeClr val="tx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p:cNvSpPr>
            <a:spLocks noGrp="1"/>
          </p:cNvSpPr>
          <p:nvPr>
            <p:ph type="body" sz="quarter" idx="11"/>
          </p:nvPr>
        </p:nvSpPr>
        <p:spPr/>
        <p:txBody>
          <a:bodyPr>
            <a:normAutofit/>
          </a:bodyPr>
          <a:lstStyle/>
          <a:p>
            <a:r>
              <a:rPr lang="en-US" dirty="0"/>
              <a:t>All business. No </a:t>
            </a:r>
            <a:r>
              <a:rPr lang="en-US" dirty="0" smtClean="0"/>
              <a:t>trip. </a:t>
            </a:r>
            <a:endParaRPr lang="en-US" strike="sngStrike" dirty="0">
              <a:solidFill>
                <a:srgbClr val="FF0000"/>
              </a:solidFill>
            </a:endParaRPr>
          </a:p>
        </p:txBody>
      </p:sp>
      <p:grpSp>
        <p:nvGrpSpPr>
          <p:cNvPr id="30" name="Group 29"/>
          <p:cNvGrpSpPr/>
          <p:nvPr/>
        </p:nvGrpSpPr>
        <p:grpSpPr>
          <a:xfrm>
            <a:off x="1710982" y="3213100"/>
            <a:ext cx="10481018" cy="1117600"/>
            <a:chOff x="1710982" y="3213100"/>
            <a:chExt cx="10481018" cy="1117600"/>
          </a:xfrm>
        </p:grpSpPr>
        <p:grpSp>
          <p:nvGrpSpPr>
            <p:cNvPr id="14" name="Group 13"/>
            <p:cNvGrpSpPr/>
            <p:nvPr/>
          </p:nvGrpSpPr>
          <p:grpSpPr>
            <a:xfrm>
              <a:off x="1710982" y="3443875"/>
              <a:ext cx="3080050" cy="886825"/>
              <a:chOff x="4557713" y="-1216025"/>
              <a:chExt cx="3076576" cy="885825"/>
            </a:xfrm>
            <a:solidFill>
              <a:schemeClr val="bg1"/>
            </a:solidFill>
          </p:grpSpPr>
          <p:sp>
            <p:nvSpPr>
              <p:cNvPr id="9" name="Freeform 5"/>
              <p:cNvSpPr>
                <a:spLocks noEditPoints="1"/>
              </p:cNvSpPr>
              <p:nvPr/>
            </p:nvSpPr>
            <p:spPr bwMode="auto">
              <a:xfrm>
                <a:off x="4557713" y="-1009650"/>
                <a:ext cx="665163" cy="676275"/>
              </a:xfrm>
              <a:custGeom>
                <a:avLst/>
                <a:gdLst>
                  <a:gd name="T0" fmla="*/ 145 w 177"/>
                  <a:gd name="T1" fmla="*/ 0 h 178"/>
                  <a:gd name="T2" fmla="*/ 0 w 177"/>
                  <a:gd name="T3" fmla="*/ 0 h 178"/>
                  <a:gd name="T4" fmla="*/ 0 w 177"/>
                  <a:gd name="T5" fmla="*/ 178 h 178"/>
                  <a:gd name="T6" fmla="*/ 145 w 177"/>
                  <a:gd name="T7" fmla="*/ 178 h 178"/>
                  <a:gd name="T8" fmla="*/ 177 w 177"/>
                  <a:gd name="T9" fmla="*/ 146 h 178"/>
                  <a:gd name="T10" fmla="*/ 177 w 177"/>
                  <a:gd name="T11" fmla="*/ 32 h 178"/>
                  <a:gd name="T12" fmla="*/ 145 w 177"/>
                  <a:gd name="T13" fmla="*/ 0 h 178"/>
                  <a:gd name="T14" fmla="*/ 133 w 177"/>
                  <a:gd name="T15" fmla="*/ 136 h 178"/>
                  <a:gd name="T16" fmla="*/ 44 w 177"/>
                  <a:gd name="T17" fmla="*/ 136 h 178"/>
                  <a:gd name="T18" fmla="*/ 44 w 177"/>
                  <a:gd name="T19" fmla="*/ 42 h 178"/>
                  <a:gd name="T20" fmla="*/ 133 w 177"/>
                  <a:gd name="T21" fmla="*/ 42 h 178"/>
                  <a:gd name="T22" fmla="*/ 133 w 177"/>
                  <a:gd name="T23" fmla="*/ 1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8">
                    <a:moveTo>
                      <a:pt x="145" y="0"/>
                    </a:moveTo>
                    <a:cubicBezTo>
                      <a:pt x="0" y="0"/>
                      <a:pt x="0" y="0"/>
                      <a:pt x="0" y="0"/>
                    </a:cubicBezTo>
                    <a:cubicBezTo>
                      <a:pt x="0" y="178"/>
                      <a:pt x="0" y="178"/>
                      <a:pt x="0" y="178"/>
                    </a:cubicBezTo>
                    <a:cubicBezTo>
                      <a:pt x="145" y="178"/>
                      <a:pt x="145" y="178"/>
                      <a:pt x="145" y="178"/>
                    </a:cubicBezTo>
                    <a:cubicBezTo>
                      <a:pt x="163" y="178"/>
                      <a:pt x="177" y="163"/>
                      <a:pt x="177" y="146"/>
                    </a:cubicBezTo>
                    <a:cubicBezTo>
                      <a:pt x="177" y="32"/>
                      <a:pt x="177" y="32"/>
                      <a:pt x="177" y="32"/>
                    </a:cubicBezTo>
                    <a:cubicBezTo>
                      <a:pt x="177" y="15"/>
                      <a:pt x="163" y="0"/>
                      <a:pt x="145" y="0"/>
                    </a:cubicBezTo>
                    <a:moveTo>
                      <a:pt x="133" y="136"/>
                    </a:moveTo>
                    <a:cubicBezTo>
                      <a:pt x="44" y="136"/>
                      <a:pt x="44" y="136"/>
                      <a:pt x="44" y="136"/>
                    </a:cubicBezTo>
                    <a:cubicBezTo>
                      <a:pt x="44" y="42"/>
                      <a:pt x="44" y="42"/>
                      <a:pt x="44" y="42"/>
                    </a:cubicBezTo>
                    <a:cubicBezTo>
                      <a:pt x="133" y="42"/>
                      <a:pt x="133" y="42"/>
                      <a:pt x="133" y="42"/>
                    </a:cubicBezTo>
                    <a:lnTo>
                      <a:pt x="13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310188" y="-1216025"/>
                <a:ext cx="574675" cy="882650"/>
              </a:xfrm>
              <a:custGeom>
                <a:avLst/>
                <a:gdLst>
                  <a:gd name="T0" fmla="*/ 0 w 362"/>
                  <a:gd name="T1" fmla="*/ 556 h 556"/>
                  <a:gd name="T2" fmla="*/ 362 w 362"/>
                  <a:gd name="T3" fmla="*/ 424 h 556"/>
                  <a:gd name="T4" fmla="*/ 362 w 362"/>
                  <a:gd name="T5" fmla="*/ 323 h 556"/>
                  <a:gd name="T6" fmla="*/ 102 w 362"/>
                  <a:gd name="T7" fmla="*/ 422 h 556"/>
                  <a:gd name="T8" fmla="*/ 102 w 362"/>
                  <a:gd name="T9" fmla="*/ 359 h 556"/>
                  <a:gd name="T10" fmla="*/ 362 w 362"/>
                  <a:gd name="T11" fmla="*/ 261 h 556"/>
                  <a:gd name="T12" fmla="*/ 362 w 362"/>
                  <a:gd name="T13" fmla="*/ 163 h 556"/>
                  <a:gd name="T14" fmla="*/ 102 w 362"/>
                  <a:gd name="T15" fmla="*/ 261 h 556"/>
                  <a:gd name="T16" fmla="*/ 102 w 362"/>
                  <a:gd name="T17" fmla="*/ 197 h 556"/>
                  <a:gd name="T18" fmla="*/ 362 w 362"/>
                  <a:gd name="T19" fmla="*/ 99 h 556"/>
                  <a:gd name="T20" fmla="*/ 362 w 362"/>
                  <a:gd name="T21" fmla="*/ 0 h 556"/>
                  <a:gd name="T22" fmla="*/ 0 w 362"/>
                  <a:gd name="T23" fmla="*/ 130 h 556"/>
                  <a:gd name="T24" fmla="*/ 0 w 362"/>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556">
                    <a:moveTo>
                      <a:pt x="0" y="556"/>
                    </a:moveTo>
                    <a:lnTo>
                      <a:pt x="362" y="424"/>
                    </a:lnTo>
                    <a:lnTo>
                      <a:pt x="362" y="323"/>
                    </a:lnTo>
                    <a:lnTo>
                      <a:pt x="102" y="422"/>
                    </a:lnTo>
                    <a:lnTo>
                      <a:pt x="102" y="359"/>
                    </a:lnTo>
                    <a:lnTo>
                      <a:pt x="362" y="261"/>
                    </a:lnTo>
                    <a:lnTo>
                      <a:pt x="362" y="163"/>
                    </a:lnTo>
                    <a:lnTo>
                      <a:pt x="102" y="261"/>
                    </a:lnTo>
                    <a:lnTo>
                      <a:pt x="102" y="197"/>
                    </a:lnTo>
                    <a:lnTo>
                      <a:pt x="362" y="99"/>
                    </a:lnTo>
                    <a:lnTo>
                      <a:pt x="362" y="0"/>
                    </a:lnTo>
                    <a:lnTo>
                      <a:pt x="0" y="130"/>
                    </a:lnTo>
                    <a:lnTo>
                      <a:pt x="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5975351" y="-1216025"/>
                <a:ext cx="576263" cy="882650"/>
              </a:xfrm>
              <a:custGeom>
                <a:avLst/>
                <a:gdLst>
                  <a:gd name="T0" fmla="*/ 363 w 363"/>
                  <a:gd name="T1" fmla="*/ 556 h 556"/>
                  <a:gd name="T2" fmla="*/ 0 w 363"/>
                  <a:gd name="T3" fmla="*/ 424 h 556"/>
                  <a:gd name="T4" fmla="*/ 0 w 363"/>
                  <a:gd name="T5" fmla="*/ 323 h 556"/>
                  <a:gd name="T6" fmla="*/ 261 w 363"/>
                  <a:gd name="T7" fmla="*/ 422 h 556"/>
                  <a:gd name="T8" fmla="*/ 261 w 363"/>
                  <a:gd name="T9" fmla="*/ 359 h 556"/>
                  <a:gd name="T10" fmla="*/ 0 w 363"/>
                  <a:gd name="T11" fmla="*/ 261 h 556"/>
                  <a:gd name="T12" fmla="*/ 0 w 363"/>
                  <a:gd name="T13" fmla="*/ 163 h 556"/>
                  <a:gd name="T14" fmla="*/ 261 w 363"/>
                  <a:gd name="T15" fmla="*/ 261 h 556"/>
                  <a:gd name="T16" fmla="*/ 261 w 363"/>
                  <a:gd name="T17" fmla="*/ 197 h 556"/>
                  <a:gd name="T18" fmla="*/ 0 w 363"/>
                  <a:gd name="T19" fmla="*/ 99 h 556"/>
                  <a:gd name="T20" fmla="*/ 0 w 363"/>
                  <a:gd name="T21" fmla="*/ 0 h 556"/>
                  <a:gd name="T22" fmla="*/ 363 w 363"/>
                  <a:gd name="T23" fmla="*/ 130 h 556"/>
                  <a:gd name="T24" fmla="*/ 363 w 363"/>
                  <a:gd name="T25" fmla="*/ 55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556">
                    <a:moveTo>
                      <a:pt x="363" y="556"/>
                    </a:moveTo>
                    <a:lnTo>
                      <a:pt x="0" y="424"/>
                    </a:lnTo>
                    <a:lnTo>
                      <a:pt x="0" y="323"/>
                    </a:lnTo>
                    <a:lnTo>
                      <a:pt x="261" y="422"/>
                    </a:lnTo>
                    <a:lnTo>
                      <a:pt x="261" y="359"/>
                    </a:lnTo>
                    <a:lnTo>
                      <a:pt x="0" y="261"/>
                    </a:lnTo>
                    <a:lnTo>
                      <a:pt x="0" y="163"/>
                    </a:lnTo>
                    <a:lnTo>
                      <a:pt x="261" y="261"/>
                    </a:lnTo>
                    <a:lnTo>
                      <a:pt x="261" y="197"/>
                    </a:lnTo>
                    <a:lnTo>
                      <a:pt x="0" y="99"/>
                    </a:lnTo>
                    <a:lnTo>
                      <a:pt x="0" y="0"/>
                    </a:lnTo>
                    <a:lnTo>
                      <a:pt x="363" y="130"/>
                    </a:lnTo>
                    <a:lnTo>
                      <a:pt x="363"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37338" y="-1009650"/>
                <a:ext cx="779463" cy="676275"/>
              </a:xfrm>
              <a:custGeom>
                <a:avLst/>
                <a:gdLst>
                  <a:gd name="T0" fmla="*/ 389 w 491"/>
                  <a:gd name="T1" fmla="*/ 0 h 426"/>
                  <a:gd name="T2" fmla="*/ 389 w 491"/>
                  <a:gd name="T3" fmla="*/ 0 h 426"/>
                  <a:gd name="T4" fmla="*/ 389 w 491"/>
                  <a:gd name="T5" fmla="*/ 0 h 426"/>
                  <a:gd name="T6" fmla="*/ 247 w 491"/>
                  <a:gd name="T7" fmla="*/ 234 h 426"/>
                  <a:gd name="T8" fmla="*/ 105 w 491"/>
                  <a:gd name="T9" fmla="*/ 0 h 426"/>
                  <a:gd name="T10" fmla="*/ 105 w 491"/>
                  <a:gd name="T11" fmla="*/ 0 h 426"/>
                  <a:gd name="T12" fmla="*/ 105 w 491"/>
                  <a:gd name="T13" fmla="*/ 0 h 426"/>
                  <a:gd name="T14" fmla="*/ 0 w 491"/>
                  <a:gd name="T15" fmla="*/ 0 h 426"/>
                  <a:gd name="T16" fmla="*/ 0 w 491"/>
                  <a:gd name="T17" fmla="*/ 423 h 426"/>
                  <a:gd name="T18" fmla="*/ 105 w 491"/>
                  <a:gd name="T19" fmla="*/ 423 h 426"/>
                  <a:gd name="T20" fmla="*/ 105 w 491"/>
                  <a:gd name="T21" fmla="*/ 191 h 426"/>
                  <a:gd name="T22" fmla="*/ 247 w 491"/>
                  <a:gd name="T23" fmla="*/ 426 h 426"/>
                  <a:gd name="T24" fmla="*/ 389 w 491"/>
                  <a:gd name="T25" fmla="*/ 191 h 426"/>
                  <a:gd name="T26" fmla="*/ 389 w 491"/>
                  <a:gd name="T27" fmla="*/ 423 h 426"/>
                  <a:gd name="T28" fmla="*/ 491 w 491"/>
                  <a:gd name="T29" fmla="*/ 423 h 426"/>
                  <a:gd name="T30" fmla="*/ 491 w 491"/>
                  <a:gd name="T31" fmla="*/ 0 h 426"/>
                  <a:gd name="T32" fmla="*/ 389 w 491"/>
                  <a:gd name="T3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426">
                    <a:moveTo>
                      <a:pt x="389" y="0"/>
                    </a:moveTo>
                    <a:lnTo>
                      <a:pt x="389" y="0"/>
                    </a:lnTo>
                    <a:lnTo>
                      <a:pt x="389" y="0"/>
                    </a:lnTo>
                    <a:lnTo>
                      <a:pt x="247" y="234"/>
                    </a:lnTo>
                    <a:lnTo>
                      <a:pt x="105" y="0"/>
                    </a:lnTo>
                    <a:lnTo>
                      <a:pt x="105" y="0"/>
                    </a:lnTo>
                    <a:lnTo>
                      <a:pt x="105" y="0"/>
                    </a:lnTo>
                    <a:lnTo>
                      <a:pt x="0" y="0"/>
                    </a:lnTo>
                    <a:lnTo>
                      <a:pt x="0" y="423"/>
                    </a:lnTo>
                    <a:lnTo>
                      <a:pt x="105" y="423"/>
                    </a:lnTo>
                    <a:lnTo>
                      <a:pt x="105" y="191"/>
                    </a:lnTo>
                    <a:lnTo>
                      <a:pt x="247" y="426"/>
                    </a:lnTo>
                    <a:lnTo>
                      <a:pt x="389" y="191"/>
                    </a:lnTo>
                    <a:lnTo>
                      <a:pt x="389" y="423"/>
                    </a:lnTo>
                    <a:lnTo>
                      <a:pt x="491" y="423"/>
                    </a:lnTo>
                    <a:lnTo>
                      <a:pt x="491" y="0"/>
                    </a:lnTo>
                    <a:lnTo>
                      <a:pt x="3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p:nvSpPr>
            <p:spPr bwMode="auto">
              <a:xfrm>
                <a:off x="7473951" y="-493713"/>
                <a:ext cx="160338" cy="163513"/>
              </a:xfrm>
              <a:custGeom>
                <a:avLst/>
                <a:gdLst>
                  <a:gd name="T0" fmla="*/ 0 w 43"/>
                  <a:gd name="T1" fmla="*/ 21 h 43"/>
                  <a:gd name="T2" fmla="*/ 0 w 43"/>
                  <a:gd name="T3" fmla="*/ 21 h 43"/>
                  <a:gd name="T4" fmla="*/ 22 w 43"/>
                  <a:gd name="T5" fmla="*/ 0 h 43"/>
                  <a:gd name="T6" fmla="*/ 43 w 43"/>
                  <a:gd name="T7" fmla="*/ 21 h 43"/>
                  <a:gd name="T8" fmla="*/ 43 w 43"/>
                  <a:gd name="T9" fmla="*/ 21 h 43"/>
                  <a:gd name="T10" fmla="*/ 22 w 43"/>
                  <a:gd name="T11" fmla="*/ 43 h 43"/>
                  <a:gd name="T12" fmla="*/ 0 w 43"/>
                  <a:gd name="T13" fmla="*/ 21 h 43"/>
                  <a:gd name="T14" fmla="*/ 40 w 43"/>
                  <a:gd name="T15" fmla="*/ 21 h 43"/>
                  <a:gd name="T16" fmla="*/ 40 w 43"/>
                  <a:gd name="T17" fmla="*/ 21 h 43"/>
                  <a:gd name="T18" fmla="*/ 22 w 43"/>
                  <a:gd name="T19" fmla="*/ 2 h 43"/>
                  <a:gd name="T20" fmla="*/ 3 w 43"/>
                  <a:gd name="T21" fmla="*/ 21 h 43"/>
                  <a:gd name="T22" fmla="*/ 3 w 43"/>
                  <a:gd name="T23" fmla="*/ 21 h 43"/>
                  <a:gd name="T24" fmla="*/ 22 w 43"/>
                  <a:gd name="T25" fmla="*/ 40 h 43"/>
                  <a:gd name="T26" fmla="*/ 40 w 43"/>
                  <a:gd name="T27" fmla="*/ 21 h 43"/>
                  <a:gd name="T28" fmla="*/ 13 w 43"/>
                  <a:gd name="T29" fmla="*/ 10 h 43"/>
                  <a:gd name="T30" fmla="*/ 23 w 43"/>
                  <a:gd name="T31" fmla="*/ 10 h 43"/>
                  <a:gd name="T32" fmla="*/ 32 w 43"/>
                  <a:gd name="T33" fmla="*/ 17 h 43"/>
                  <a:gd name="T34" fmla="*/ 27 w 43"/>
                  <a:gd name="T35" fmla="*/ 24 h 43"/>
                  <a:gd name="T36" fmla="*/ 33 w 43"/>
                  <a:gd name="T37" fmla="*/ 32 h 43"/>
                  <a:gd name="T38" fmla="*/ 26 w 43"/>
                  <a:gd name="T39" fmla="*/ 32 h 43"/>
                  <a:gd name="T40" fmla="*/ 22 w 43"/>
                  <a:gd name="T41" fmla="*/ 25 h 43"/>
                  <a:gd name="T42" fmla="*/ 18 w 43"/>
                  <a:gd name="T43" fmla="*/ 25 h 43"/>
                  <a:gd name="T44" fmla="*/ 18 w 43"/>
                  <a:gd name="T45" fmla="*/ 32 h 43"/>
                  <a:gd name="T46" fmla="*/ 13 w 43"/>
                  <a:gd name="T47" fmla="*/ 32 h 43"/>
                  <a:gd name="T48" fmla="*/ 13 w 43"/>
                  <a:gd name="T49" fmla="*/ 10 h 43"/>
                  <a:gd name="T50" fmla="*/ 23 w 43"/>
                  <a:gd name="T51" fmla="*/ 21 h 43"/>
                  <a:gd name="T52" fmla="*/ 27 w 43"/>
                  <a:gd name="T53" fmla="*/ 18 h 43"/>
                  <a:gd name="T54" fmla="*/ 23 w 43"/>
                  <a:gd name="T55" fmla="*/ 14 h 43"/>
                  <a:gd name="T56" fmla="*/ 18 w 43"/>
                  <a:gd name="T57" fmla="*/ 14 h 43"/>
                  <a:gd name="T58" fmla="*/ 18 w 43"/>
                  <a:gd name="T59" fmla="*/ 21 h 43"/>
                  <a:gd name="T60" fmla="*/ 23 w 43"/>
                  <a:gd name="T61"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43">
                    <a:moveTo>
                      <a:pt x="0" y="21"/>
                    </a:moveTo>
                    <a:cubicBezTo>
                      <a:pt x="0" y="21"/>
                      <a:pt x="0" y="21"/>
                      <a:pt x="0" y="21"/>
                    </a:cubicBezTo>
                    <a:cubicBezTo>
                      <a:pt x="0" y="10"/>
                      <a:pt x="10" y="0"/>
                      <a:pt x="22" y="0"/>
                    </a:cubicBezTo>
                    <a:cubicBezTo>
                      <a:pt x="34" y="0"/>
                      <a:pt x="43" y="10"/>
                      <a:pt x="43" y="21"/>
                    </a:cubicBezTo>
                    <a:cubicBezTo>
                      <a:pt x="43" y="21"/>
                      <a:pt x="43" y="21"/>
                      <a:pt x="43" y="21"/>
                    </a:cubicBezTo>
                    <a:cubicBezTo>
                      <a:pt x="43" y="33"/>
                      <a:pt x="33" y="43"/>
                      <a:pt x="22" y="43"/>
                    </a:cubicBezTo>
                    <a:cubicBezTo>
                      <a:pt x="10" y="43"/>
                      <a:pt x="0" y="33"/>
                      <a:pt x="0" y="21"/>
                    </a:cubicBezTo>
                    <a:moveTo>
                      <a:pt x="40" y="21"/>
                    </a:moveTo>
                    <a:cubicBezTo>
                      <a:pt x="40" y="21"/>
                      <a:pt x="40" y="21"/>
                      <a:pt x="40" y="21"/>
                    </a:cubicBezTo>
                    <a:cubicBezTo>
                      <a:pt x="40" y="11"/>
                      <a:pt x="32" y="2"/>
                      <a:pt x="22" y="2"/>
                    </a:cubicBezTo>
                    <a:cubicBezTo>
                      <a:pt x="11" y="2"/>
                      <a:pt x="3" y="11"/>
                      <a:pt x="3" y="21"/>
                    </a:cubicBezTo>
                    <a:cubicBezTo>
                      <a:pt x="3" y="21"/>
                      <a:pt x="3" y="21"/>
                      <a:pt x="3" y="21"/>
                    </a:cubicBezTo>
                    <a:cubicBezTo>
                      <a:pt x="3" y="32"/>
                      <a:pt x="11" y="40"/>
                      <a:pt x="22" y="40"/>
                    </a:cubicBezTo>
                    <a:cubicBezTo>
                      <a:pt x="32" y="40"/>
                      <a:pt x="40" y="32"/>
                      <a:pt x="40" y="21"/>
                    </a:cubicBezTo>
                    <a:moveTo>
                      <a:pt x="13" y="10"/>
                    </a:moveTo>
                    <a:cubicBezTo>
                      <a:pt x="23" y="10"/>
                      <a:pt x="23" y="10"/>
                      <a:pt x="23" y="10"/>
                    </a:cubicBezTo>
                    <a:cubicBezTo>
                      <a:pt x="28" y="10"/>
                      <a:pt x="32" y="12"/>
                      <a:pt x="32" y="17"/>
                    </a:cubicBezTo>
                    <a:cubicBezTo>
                      <a:pt x="32" y="21"/>
                      <a:pt x="30" y="23"/>
                      <a:pt x="27" y="24"/>
                    </a:cubicBezTo>
                    <a:cubicBezTo>
                      <a:pt x="33" y="32"/>
                      <a:pt x="33" y="32"/>
                      <a:pt x="33" y="32"/>
                    </a:cubicBezTo>
                    <a:cubicBezTo>
                      <a:pt x="26" y="32"/>
                      <a:pt x="26" y="32"/>
                      <a:pt x="26" y="32"/>
                    </a:cubicBezTo>
                    <a:cubicBezTo>
                      <a:pt x="22" y="25"/>
                      <a:pt x="22" y="25"/>
                      <a:pt x="22" y="25"/>
                    </a:cubicBezTo>
                    <a:cubicBezTo>
                      <a:pt x="18" y="25"/>
                      <a:pt x="18" y="25"/>
                      <a:pt x="18" y="25"/>
                    </a:cubicBezTo>
                    <a:cubicBezTo>
                      <a:pt x="18" y="32"/>
                      <a:pt x="18" y="32"/>
                      <a:pt x="18" y="32"/>
                    </a:cubicBezTo>
                    <a:cubicBezTo>
                      <a:pt x="13" y="32"/>
                      <a:pt x="13" y="32"/>
                      <a:pt x="13" y="32"/>
                    </a:cubicBezTo>
                    <a:lnTo>
                      <a:pt x="13" y="10"/>
                    </a:lnTo>
                    <a:close/>
                    <a:moveTo>
                      <a:pt x="23" y="21"/>
                    </a:moveTo>
                    <a:cubicBezTo>
                      <a:pt x="25" y="21"/>
                      <a:pt x="27" y="19"/>
                      <a:pt x="27" y="18"/>
                    </a:cubicBezTo>
                    <a:cubicBezTo>
                      <a:pt x="27" y="16"/>
                      <a:pt x="25" y="14"/>
                      <a:pt x="23" y="14"/>
                    </a:cubicBezTo>
                    <a:cubicBezTo>
                      <a:pt x="18" y="14"/>
                      <a:pt x="18" y="14"/>
                      <a:pt x="18" y="14"/>
                    </a:cubicBezTo>
                    <a:cubicBezTo>
                      <a:pt x="18" y="21"/>
                      <a:pt x="18" y="21"/>
                      <a:pt x="18" y="21"/>
                    </a:cubicBezTo>
                    <a:lnTo>
                      <a:pt x="2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5017669" y="3213100"/>
              <a:ext cx="7174331" cy="1114421"/>
              <a:chOff x="2630488" y="-1473200"/>
              <a:chExt cx="5743575" cy="892175"/>
            </a:xfrm>
            <a:gradFill flip="none" rotWithShape="1">
              <a:gsLst>
                <a:gs pos="0">
                  <a:schemeClr val="bg1">
                    <a:alpha val="0"/>
                  </a:schemeClr>
                </a:gs>
                <a:gs pos="29000">
                  <a:schemeClr val="bg1">
                    <a:alpha val="50000"/>
                  </a:schemeClr>
                </a:gs>
                <a:gs pos="100000">
                  <a:schemeClr val="bg1"/>
                </a:gs>
              </a:gsLst>
              <a:lin ang="0" scaled="1"/>
              <a:tileRect/>
            </a:gradFill>
          </p:grpSpPr>
          <p:sp>
            <p:nvSpPr>
              <p:cNvPr id="18" name="Freeform 13"/>
              <p:cNvSpPr>
                <a:spLocks/>
              </p:cNvSpPr>
              <p:nvPr/>
            </p:nvSpPr>
            <p:spPr bwMode="auto">
              <a:xfrm>
                <a:off x="2630488" y="-1473200"/>
                <a:ext cx="5743575" cy="463550"/>
              </a:xfrm>
              <a:custGeom>
                <a:avLst/>
                <a:gdLst>
                  <a:gd name="T0" fmla="*/ 3098 w 3618"/>
                  <a:gd name="T1" fmla="*/ 223 h 292"/>
                  <a:gd name="T2" fmla="*/ 0 w 3618"/>
                  <a:gd name="T3" fmla="*/ 223 h 292"/>
                  <a:gd name="T4" fmla="*/ 0 w 3618"/>
                  <a:gd name="T5" fmla="*/ 292 h 292"/>
                  <a:gd name="T6" fmla="*/ 3098 w 3618"/>
                  <a:gd name="T7" fmla="*/ 292 h 292"/>
                  <a:gd name="T8" fmla="*/ 3618 w 3618"/>
                  <a:gd name="T9" fmla="*/ 70 h 292"/>
                  <a:gd name="T10" fmla="*/ 3618 w 3618"/>
                  <a:gd name="T11" fmla="*/ 0 h 292"/>
                  <a:gd name="T12" fmla="*/ 3098 w 3618"/>
                  <a:gd name="T13" fmla="*/ 223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3"/>
                    </a:moveTo>
                    <a:lnTo>
                      <a:pt x="0" y="223"/>
                    </a:lnTo>
                    <a:lnTo>
                      <a:pt x="0" y="292"/>
                    </a:lnTo>
                    <a:lnTo>
                      <a:pt x="3098" y="292"/>
                    </a:lnTo>
                    <a:lnTo>
                      <a:pt x="3618" y="70"/>
                    </a:lnTo>
                    <a:lnTo>
                      <a:pt x="3618" y="0"/>
                    </a:lnTo>
                    <a:lnTo>
                      <a:pt x="3098"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p:nvSpPr>
            <p:spPr bwMode="auto">
              <a:xfrm>
                <a:off x="2630488" y="-1260475"/>
                <a:ext cx="5743575" cy="463550"/>
              </a:xfrm>
              <a:custGeom>
                <a:avLst/>
                <a:gdLst>
                  <a:gd name="T0" fmla="*/ 3098 w 3618"/>
                  <a:gd name="T1" fmla="*/ 225 h 292"/>
                  <a:gd name="T2" fmla="*/ 0 w 3618"/>
                  <a:gd name="T3" fmla="*/ 225 h 292"/>
                  <a:gd name="T4" fmla="*/ 0 w 3618"/>
                  <a:gd name="T5" fmla="*/ 292 h 292"/>
                  <a:gd name="T6" fmla="*/ 3098 w 3618"/>
                  <a:gd name="T7" fmla="*/ 292 h 292"/>
                  <a:gd name="T8" fmla="*/ 3618 w 3618"/>
                  <a:gd name="T9" fmla="*/ 69 h 292"/>
                  <a:gd name="T10" fmla="*/ 3618 w 3618"/>
                  <a:gd name="T11" fmla="*/ 0 h 292"/>
                  <a:gd name="T12" fmla="*/ 3098 w 3618"/>
                  <a:gd name="T13" fmla="*/ 225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5"/>
                    </a:moveTo>
                    <a:lnTo>
                      <a:pt x="0" y="225"/>
                    </a:lnTo>
                    <a:lnTo>
                      <a:pt x="0" y="292"/>
                    </a:lnTo>
                    <a:lnTo>
                      <a:pt x="3098" y="292"/>
                    </a:lnTo>
                    <a:lnTo>
                      <a:pt x="3618" y="69"/>
                    </a:lnTo>
                    <a:lnTo>
                      <a:pt x="3618" y="0"/>
                    </a:lnTo>
                    <a:lnTo>
                      <a:pt x="3098"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p:nvSpPr>
            <p:spPr bwMode="auto">
              <a:xfrm>
                <a:off x="2630488" y="-1044575"/>
                <a:ext cx="5743575" cy="463550"/>
              </a:xfrm>
              <a:custGeom>
                <a:avLst/>
                <a:gdLst>
                  <a:gd name="T0" fmla="*/ 3098 w 3618"/>
                  <a:gd name="T1" fmla="*/ 223 h 292"/>
                  <a:gd name="T2" fmla="*/ 0 w 3618"/>
                  <a:gd name="T3" fmla="*/ 223 h 292"/>
                  <a:gd name="T4" fmla="*/ 0 w 3618"/>
                  <a:gd name="T5" fmla="*/ 292 h 292"/>
                  <a:gd name="T6" fmla="*/ 3098 w 3618"/>
                  <a:gd name="T7" fmla="*/ 292 h 292"/>
                  <a:gd name="T8" fmla="*/ 3618 w 3618"/>
                  <a:gd name="T9" fmla="*/ 70 h 292"/>
                  <a:gd name="T10" fmla="*/ 3618 w 3618"/>
                  <a:gd name="T11" fmla="*/ 0 h 292"/>
                  <a:gd name="T12" fmla="*/ 3098 w 3618"/>
                  <a:gd name="T13" fmla="*/ 223 h 292"/>
                </a:gdLst>
                <a:ahLst/>
                <a:cxnLst>
                  <a:cxn ang="0">
                    <a:pos x="T0" y="T1"/>
                  </a:cxn>
                  <a:cxn ang="0">
                    <a:pos x="T2" y="T3"/>
                  </a:cxn>
                  <a:cxn ang="0">
                    <a:pos x="T4" y="T5"/>
                  </a:cxn>
                  <a:cxn ang="0">
                    <a:pos x="T6" y="T7"/>
                  </a:cxn>
                  <a:cxn ang="0">
                    <a:pos x="T8" y="T9"/>
                  </a:cxn>
                  <a:cxn ang="0">
                    <a:pos x="T10" y="T11"/>
                  </a:cxn>
                  <a:cxn ang="0">
                    <a:pos x="T12" y="T13"/>
                  </a:cxn>
                </a:cxnLst>
                <a:rect l="0" t="0" r="r" b="b"/>
                <a:pathLst>
                  <a:path w="3618" h="292">
                    <a:moveTo>
                      <a:pt x="3098" y="223"/>
                    </a:moveTo>
                    <a:lnTo>
                      <a:pt x="0" y="223"/>
                    </a:lnTo>
                    <a:lnTo>
                      <a:pt x="0" y="292"/>
                    </a:lnTo>
                    <a:lnTo>
                      <a:pt x="3098" y="292"/>
                    </a:lnTo>
                    <a:lnTo>
                      <a:pt x="3618" y="70"/>
                    </a:lnTo>
                    <a:lnTo>
                      <a:pt x="3618" y="0"/>
                    </a:lnTo>
                    <a:lnTo>
                      <a:pt x="3098"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55893712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79413"/>
            <a:ext cx="10515600" cy="608012"/>
          </a:xfrm>
        </p:spPr>
        <p:txBody>
          <a:bodyPr anchor="t">
            <a:normAutofit/>
          </a:bodyPr>
          <a:lstStyle/>
          <a:p>
            <a:r>
              <a:rPr lang="en-US" sz="3200" dirty="0" smtClean="0">
                <a:solidFill>
                  <a:schemeClr val="accent1"/>
                </a:solidFill>
              </a:rPr>
              <a:t>2017.2.4 Release </a:t>
            </a:r>
            <a:endParaRPr lang="en-US" sz="3200" dirty="0">
              <a:solidFill>
                <a:schemeClr val="accent1"/>
              </a:solidFill>
            </a:endParaRPr>
          </a:p>
        </p:txBody>
      </p:sp>
      <p:sp>
        <p:nvSpPr>
          <p:cNvPr id="7" name="Rectangle 6"/>
          <p:cNvSpPr/>
          <p:nvPr/>
        </p:nvSpPr>
        <p:spPr>
          <a:xfrm>
            <a:off x="391886" y="1524681"/>
            <a:ext cx="3280228" cy="2000548"/>
          </a:xfrm>
          <a:prstGeom prst="rect">
            <a:avLst/>
          </a:prstGeom>
        </p:spPr>
        <p:txBody>
          <a:bodyPr wrap="square">
            <a:spAutoFit/>
          </a:bodyPr>
          <a:lstStyle/>
          <a:p>
            <a:r>
              <a:rPr lang="en-US" sz="2400" dirty="0">
                <a:solidFill>
                  <a:schemeClr val="accent3"/>
                </a:solidFill>
                <a:latin typeface="+mj-lt"/>
              </a:rPr>
              <a:t>Canceling Held Trip </a:t>
            </a:r>
          </a:p>
          <a:p>
            <a:endParaRPr lang="en-US" sz="2000" dirty="0" smtClean="0"/>
          </a:p>
          <a:p>
            <a:r>
              <a:rPr lang="en-US" sz="2000" dirty="0" smtClean="0"/>
              <a:t>Users </a:t>
            </a:r>
            <a:r>
              <a:rPr lang="en-US" sz="2000" dirty="0"/>
              <a:t>can now cancel a Held trip from the Trip Details page. </a:t>
            </a:r>
            <a:endParaRPr lang="en-US" sz="2000" dirty="0" smtClean="0"/>
          </a:p>
          <a:p>
            <a:endParaRPr lang="en-US" sz="20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87000"/>
                    </a14:imgEffect>
                  </a14:imgLayer>
                </a14:imgProps>
              </a:ext>
            </a:extLst>
          </a:blip>
          <a:srcRect l="2635" t="3358" r="3012" b="4627"/>
          <a:stretch/>
        </p:blipFill>
        <p:spPr>
          <a:xfrm>
            <a:off x="3822491" y="1169233"/>
            <a:ext cx="8139660" cy="5216578"/>
          </a:xfrm>
          <a:prstGeom prst="rect">
            <a:avLst/>
          </a:prstGeom>
        </p:spPr>
      </p:pic>
    </p:spTree>
    <p:extLst>
      <p:ext uri="{BB962C8B-B14F-4D97-AF65-F5344CB8AC3E}">
        <p14:creationId xmlns:p14="http://schemas.microsoft.com/office/powerpoint/2010/main" val="1714318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002" y="1760625"/>
            <a:ext cx="2217514" cy="3354765"/>
          </a:xfrm>
          <a:prstGeom prst="rect">
            <a:avLst/>
          </a:prstGeom>
        </p:spPr>
        <p:txBody>
          <a:bodyPr wrap="square">
            <a:spAutoFit/>
          </a:bodyPr>
          <a:lstStyle/>
          <a:p>
            <a:r>
              <a:rPr lang="en-US" sz="2400" dirty="0">
                <a:solidFill>
                  <a:schemeClr val="accent3"/>
                </a:solidFill>
                <a:latin typeface="+mj-lt"/>
              </a:rPr>
              <a:t>Canceling Held Trip </a:t>
            </a:r>
            <a:endParaRPr lang="en-US" sz="2400" dirty="0" smtClean="0">
              <a:solidFill>
                <a:schemeClr val="accent3"/>
              </a:solidFill>
              <a:latin typeface="+mj-lt"/>
            </a:endParaRPr>
          </a:p>
          <a:p>
            <a:endParaRPr lang="en-US" sz="2400" dirty="0">
              <a:solidFill>
                <a:schemeClr val="accent3"/>
              </a:solidFill>
              <a:latin typeface="+mj-lt"/>
            </a:endParaRPr>
          </a:p>
          <a:p>
            <a:r>
              <a:rPr lang="en-US" sz="2000" dirty="0" smtClean="0"/>
              <a:t>All </a:t>
            </a:r>
            <a:r>
              <a:rPr lang="en-US" sz="2000" dirty="0"/>
              <a:t>cancelled trips including cancelled hotel only reservations will now display in the user's archived reservations.</a:t>
            </a:r>
          </a:p>
        </p:txBody>
      </p:sp>
      <p:sp>
        <p:nvSpPr>
          <p:cNvPr id="3" name="Rectangle 2"/>
          <p:cNvSpPr/>
          <p:nvPr/>
        </p:nvSpPr>
        <p:spPr>
          <a:xfrm>
            <a:off x="742002" y="591075"/>
            <a:ext cx="3374835" cy="584775"/>
          </a:xfrm>
          <a:prstGeom prst="rect">
            <a:avLst/>
          </a:prstGeom>
        </p:spPr>
        <p:txBody>
          <a:bodyPr wrap="none">
            <a:spAutoFit/>
          </a:bodyPr>
          <a:lstStyle/>
          <a:p>
            <a:r>
              <a:rPr lang="en-US" sz="3200" dirty="0">
                <a:solidFill>
                  <a:schemeClr val="accent1"/>
                </a:solidFill>
                <a:latin typeface="+mj-lt"/>
              </a:rPr>
              <a:t>2017.2.4 Release </a:t>
            </a:r>
            <a:endParaRPr lang="en-US" sz="32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516" y="1760625"/>
            <a:ext cx="8980552" cy="4114800"/>
          </a:xfrm>
          <a:prstGeom prst="rect">
            <a:avLst/>
          </a:prstGeom>
        </p:spPr>
      </p:pic>
    </p:spTree>
    <p:extLst>
      <p:ext uri="{BB962C8B-B14F-4D97-AF65-F5344CB8AC3E}">
        <p14:creationId xmlns:p14="http://schemas.microsoft.com/office/powerpoint/2010/main" val="1740204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0207" y="270329"/>
            <a:ext cx="10515600" cy="608012"/>
          </a:xfrm>
        </p:spPr>
        <p:txBody>
          <a:bodyPr anchor="t">
            <a:normAutofit/>
          </a:bodyPr>
          <a:lstStyle/>
          <a:p>
            <a:r>
              <a:rPr lang="en-US" sz="3200" dirty="0" smtClean="0">
                <a:solidFill>
                  <a:schemeClr val="accent1"/>
                </a:solidFill>
              </a:rPr>
              <a:t>2017.2.3 Release </a:t>
            </a:r>
            <a:endParaRPr lang="en-US" sz="3200" dirty="0">
              <a:solidFill>
                <a:schemeClr val="accent1"/>
              </a:solidFill>
            </a:endParaRPr>
          </a:p>
        </p:txBody>
      </p:sp>
      <p:sp>
        <p:nvSpPr>
          <p:cNvPr id="3" name="Rectangle 2"/>
          <p:cNvSpPr/>
          <p:nvPr/>
        </p:nvSpPr>
        <p:spPr>
          <a:xfrm>
            <a:off x="453299" y="1197498"/>
            <a:ext cx="5028764" cy="5232202"/>
          </a:xfrm>
          <a:prstGeom prst="rect">
            <a:avLst/>
          </a:prstGeom>
        </p:spPr>
        <p:txBody>
          <a:bodyPr wrap="square">
            <a:spAutoFit/>
          </a:bodyPr>
          <a:lstStyle/>
          <a:p>
            <a:pPr>
              <a:spcBef>
                <a:spcPts val="2300"/>
              </a:spcBef>
            </a:pPr>
            <a:r>
              <a:rPr lang="en-US" sz="2400" dirty="0">
                <a:solidFill>
                  <a:srgbClr val="99C221"/>
                </a:solidFill>
                <a:latin typeface="+mj-lt"/>
              </a:rPr>
              <a:t>Flight Seat Map Enhancement</a:t>
            </a:r>
            <a:endParaRPr lang="en-US" sz="2400" dirty="0">
              <a:latin typeface="+mj-lt"/>
            </a:endParaRPr>
          </a:p>
          <a:p>
            <a:r>
              <a:rPr lang="en-US" b="1" dirty="0">
                <a:solidFill>
                  <a:srgbClr val="333333"/>
                </a:solidFill>
              </a:rPr>
              <a:t>The Flight Seat Request Map has two new seat assignment icons. </a:t>
            </a:r>
            <a:r>
              <a:rPr lang="en-US" b="1" dirty="0" smtClean="0">
                <a:solidFill>
                  <a:srgbClr val="333333"/>
                </a:solidFill>
              </a:rPr>
              <a:t/>
            </a:r>
            <a:br>
              <a:rPr lang="en-US" b="1" dirty="0" smtClean="0">
                <a:solidFill>
                  <a:srgbClr val="333333"/>
                </a:solidFill>
              </a:rPr>
            </a:br>
            <a:endParaRPr lang="en-US" dirty="0"/>
          </a:p>
          <a:p>
            <a:pPr fontAlgn="base">
              <a:buFont typeface="Arial" charset="0"/>
              <a:buChar char="•"/>
            </a:pPr>
            <a:r>
              <a:rPr lang="en-US" b="1" dirty="0">
                <a:solidFill>
                  <a:srgbClr val="333333"/>
                </a:solidFill>
              </a:rPr>
              <a:t>Paid seat - </a:t>
            </a:r>
            <a:r>
              <a:rPr lang="en-US" b="1" dirty="0" smtClean="0">
                <a:solidFill>
                  <a:srgbClr val="333333"/>
                </a:solidFill>
              </a:rPr>
              <a:t>additional </a:t>
            </a:r>
            <a:r>
              <a:rPr lang="en-US" b="1" dirty="0">
                <a:solidFill>
                  <a:srgbClr val="333333"/>
                </a:solidFill>
              </a:rPr>
              <a:t>charge </a:t>
            </a:r>
            <a:r>
              <a:rPr lang="en-US" dirty="0">
                <a:solidFill>
                  <a:srgbClr val="333333"/>
                </a:solidFill>
              </a:rPr>
              <a:t>(NEW)</a:t>
            </a:r>
            <a:endParaRPr lang="en-US" sz="2000" dirty="0">
              <a:solidFill>
                <a:srgbClr val="888888"/>
              </a:solidFill>
            </a:endParaRPr>
          </a:p>
          <a:p>
            <a:pPr marL="457200"/>
            <a:r>
              <a:rPr lang="en-US" sz="1600" dirty="0">
                <a:solidFill>
                  <a:srgbClr val="333333"/>
                </a:solidFill>
              </a:rPr>
              <a:t>- Note: Travelers are unable to pay for these seats at this time on Deem. This feature only highlights the seat inventory on the map that does require additional payment per the airline. </a:t>
            </a:r>
            <a:endParaRPr lang="en-US" sz="1600" dirty="0"/>
          </a:p>
          <a:p>
            <a:pPr marL="457200"/>
            <a:r>
              <a:rPr lang="en-US" sz="1600" dirty="0">
                <a:solidFill>
                  <a:srgbClr val="333333"/>
                </a:solidFill>
              </a:rPr>
              <a:t>-Deem is working to launch seat payment options later this year</a:t>
            </a:r>
            <a:r>
              <a:rPr lang="en-US" sz="1600" dirty="0" smtClean="0">
                <a:solidFill>
                  <a:srgbClr val="333333"/>
                </a:solidFill>
              </a:rPr>
              <a:t>.</a:t>
            </a:r>
            <a:br>
              <a:rPr lang="en-US" sz="1600" dirty="0" smtClean="0">
                <a:solidFill>
                  <a:srgbClr val="333333"/>
                </a:solidFill>
              </a:rPr>
            </a:br>
            <a:endParaRPr lang="en-US" sz="1600" dirty="0"/>
          </a:p>
          <a:p>
            <a:pPr fontAlgn="base">
              <a:buFont typeface="Arial" charset="0"/>
              <a:buChar char="•"/>
            </a:pPr>
            <a:r>
              <a:rPr lang="en-US" b="1" dirty="0">
                <a:solidFill>
                  <a:srgbClr val="333333"/>
                </a:solidFill>
              </a:rPr>
              <a:t>Call </a:t>
            </a:r>
            <a:r>
              <a:rPr lang="en-US" b="1" dirty="0" smtClean="0">
                <a:solidFill>
                  <a:srgbClr val="333333"/>
                </a:solidFill>
              </a:rPr>
              <a:t>airline/ </a:t>
            </a:r>
            <a:r>
              <a:rPr lang="en-US" b="1" dirty="0">
                <a:solidFill>
                  <a:srgbClr val="333333"/>
                </a:solidFill>
              </a:rPr>
              <a:t>agency to request seat</a:t>
            </a:r>
            <a:r>
              <a:rPr lang="en-US" dirty="0">
                <a:solidFill>
                  <a:srgbClr val="333333"/>
                </a:solidFill>
              </a:rPr>
              <a:t> (NEW)</a:t>
            </a:r>
            <a:endParaRPr lang="en-US" sz="2000" dirty="0">
              <a:solidFill>
                <a:srgbClr val="888888"/>
              </a:solidFill>
            </a:endParaRPr>
          </a:p>
          <a:p>
            <a:pPr marL="457200"/>
            <a:r>
              <a:rPr lang="en-US" sz="1600" dirty="0">
                <a:solidFill>
                  <a:srgbClr val="333333"/>
                </a:solidFill>
              </a:rPr>
              <a:t>This icon highlights those situations where seat is available, however the airline is directing the traveler to contact them directly or their travel agency to reserve the seat.</a:t>
            </a:r>
            <a:endParaRPr lang="en-US" sz="1600" dirty="0"/>
          </a:p>
          <a:p>
            <a:r>
              <a:rPr lang="en-US" dirty="0"/>
              <a:t/>
            </a:r>
            <a:br>
              <a:rPr lang="en-US" dirty="0"/>
            </a:br>
            <a:endParaRPr lang="en-US" dirty="0"/>
          </a:p>
        </p:txBody>
      </p:sp>
      <p:pic>
        <p:nvPicPr>
          <p:cNvPr id="5" name="Picture 4"/>
          <p:cNvPicPr>
            <a:picLocks noChangeAspect="1"/>
          </p:cNvPicPr>
          <p:nvPr/>
        </p:nvPicPr>
        <p:blipFill>
          <a:blip r:embed="rId2"/>
          <a:stretch>
            <a:fillRect/>
          </a:stretch>
        </p:blipFill>
        <p:spPr>
          <a:xfrm>
            <a:off x="1663047" y="163285"/>
            <a:ext cx="0" cy="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347" y="4294682"/>
            <a:ext cx="495300" cy="4572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822" y="2288890"/>
            <a:ext cx="563525" cy="457200"/>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r="4110"/>
          <a:stretch/>
        </p:blipFill>
        <p:spPr>
          <a:xfrm>
            <a:off x="5482063" y="574335"/>
            <a:ext cx="6573538" cy="6126480"/>
          </a:xfrm>
          <a:prstGeom prst="rect">
            <a:avLst/>
          </a:prstGeom>
          <a:ln>
            <a:solidFill>
              <a:schemeClr val="accent1"/>
            </a:solidFill>
          </a:ln>
        </p:spPr>
      </p:pic>
      <p:sp>
        <p:nvSpPr>
          <p:cNvPr id="16" name="Rectangle 15"/>
          <p:cNvSpPr/>
          <p:nvPr/>
        </p:nvSpPr>
        <p:spPr>
          <a:xfrm>
            <a:off x="5558971" y="5846164"/>
            <a:ext cx="2760570" cy="5835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727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8000" y="389051"/>
            <a:ext cx="10515600" cy="608012"/>
          </a:xfrm>
        </p:spPr>
        <p:txBody>
          <a:bodyPr anchor="t">
            <a:normAutofit/>
          </a:bodyPr>
          <a:lstStyle/>
          <a:p>
            <a:r>
              <a:rPr lang="en-US" sz="3200" dirty="0" smtClean="0">
                <a:solidFill>
                  <a:schemeClr val="accent1"/>
                </a:solidFill>
              </a:rPr>
              <a:t>2017.2.3 Release </a:t>
            </a:r>
            <a:endParaRPr lang="en-US" sz="3200" dirty="0">
              <a:solidFill>
                <a:schemeClr val="accent1"/>
              </a:solidFill>
            </a:endParaRPr>
          </a:p>
        </p:txBody>
      </p:sp>
      <p:sp>
        <p:nvSpPr>
          <p:cNvPr id="3" name="Rectangle 2"/>
          <p:cNvSpPr/>
          <p:nvPr/>
        </p:nvSpPr>
        <p:spPr>
          <a:xfrm>
            <a:off x="508000" y="1188228"/>
            <a:ext cx="11684000" cy="1774845"/>
          </a:xfrm>
          <a:prstGeom prst="rect">
            <a:avLst/>
          </a:prstGeom>
        </p:spPr>
        <p:txBody>
          <a:bodyPr wrap="square">
            <a:spAutoFit/>
          </a:bodyPr>
          <a:lstStyle/>
          <a:p>
            <a:pPr>
              <a:spcBef>
                <a:spcPts val="2300"/>
              </a:spcBef>
            </a:pPr>
            <a:r>
              <a:rPr lang="en-US" sz="2400" dirty="0" smtClean="0">
                <a:solidFill>
                  <a:srgbClr val="99C221"/>
                </a:solidFill>
                <a:latin typeface="+mj-lt"/>
              </a:rPr>
              <a:t>WestJet Plus Fares are Now Available for Travel</a:t>
            </a:r>
            <a:endParaRPr lang="en-US" sz="2400" dirty="0" smtClean="0">
              <a:latin typeface="+mj-lt"/>
            </a:endParaRPr>
          </a:p>
          <a:p>
            <a:pPr>
              <a:spcBef>
                <a:spcPts val="800"/>
              </a:spcBef>
            </a:pPr>
            <a:r>
              <a:rPr lang="en-US" dirty="0" smtClean="0">
                <a:solidFill>
                  <a:srgbClr val="333333"/>
                </a:solidFill>
              </a:rPr>
              <a:t>We </a:t>
            </a:r>
            <a:r>
              <a:rPr lang="en-US" dirty="0">
                <a:solidFill>
                  <a:srgbClr val="333333"/>
                </a:solidFill>
              </a:rPr>
              <a:t>have added the ability to book WestJet Plus fares.  </a:t>
            </a:r>
            <a:endParaRPr lang="en-US" dirty="0"/>
          </a:p>
          <a:p>
            <a:pPr>
              <a:spcBef>
                <a:spcPts val="800"/>
              </a:spcBef>
            </a:pPr>
            <a:r>
              <a:rPr lang="en-US" dirty="0">
                <a:latin typeface="+mj-lt"/>
              </a:rPr>
              <a:t/>
            </a:r>
            <a:br>
              <a:rPr lang="en-US" dirty="0">
                <a:latin typeface="+mj-lt"/>
              </a:rPr>
            </a:br>
            <a:r>
              <a:rPr lang="en-US" dirty="0"/>
              <a:t/>
            </a:r>
            <a:br>
              <a:rPr lang="en-US" dirty="0"/>
            </a:b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47000"/>
                    </a14:imgEffect>
                  </a14:imgLayer>
                </a14:imgProps>
              </a:ext>
            </a:extLst>
          </a:blip>
          <a:stretch>
            <a:fillRect/>
          </a:stretch>
        </p:blipFill>
        <p:spPr>
          <a:xfrm>
            <a:off x="348343" y="2204765"/>
            <a:ext cx="11430000" cy="3035300"/>
          </a:xfrm>
          <a:prstGeom prst="rect">
            <a:avLst/>
          </a:prstGeom>
        </p:spPr>
      </p:pic>
      <p:sp>
        <p:nvSpPr>
          <p:cNvPr id="6" name="Rectangle 5"/>
          <p:cNvSpPr/>
          <p:nvPr/>
        </p:nvSpPr>
        <p:spPr>
          <a:xfrm>
            <a:off x="657207" y="5341665"/>
            <a:ext cx="4533870" cy="338554"/>
          </a:xfrm>
          <a:prstGeom prst="rect">
            <a:avLst/>
          </a:prstGeom>
        </p:spPr>
        <p:txBody>
          <a:bodyPr wrap="none">
            <a:spAutoFit/>
          </a:bodyPr>
          <a:lstStyle/>
          <a:p>
            <a:pPr>
              <a:spcBef>
                <a:spcPts val="800"/>
              </a:spcBef>
            </a:pPr>
            <a:r>
              <a:rPr lang="en-US" sz="1600" b="1" i="1" dirty="0">
                <a:solidFill>
                  <a:srgbClr val="333333"/>
                </a:solidFill>
              </a:rPr>
              <a:t>Site Admin Experience:  </a:t>
            </a:r>
            <a:r>
              <a:rPr lang="en-US" sz="1600" i="1" dirty="0">
                <a:solidFill>
                  <a:srgbClr val="333333"/>
                </a:solidFill>
              </a:rPr>
              <a:t>No configuration needed. </a:t>
            </a:r>
            <a:endParaRPr lang="en-US" sz="1600" i="1" dirty="0"/>
          </a:p>
        </p:txBody>
      </p:sp>
    </p:spTree>
    <p:extLst>
      <p:ext uri="{BB962C8B-B14F-4D97-AF65-F5344CB8AC3E}">
        <p14:creationId xmlns:p14="http://schemas.microsoft.com/office/powerpoint/2010/main" val="1966498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32229" y="1064760"/>
            <a:ext cx="2705843" cy="4711700"/>
          </a:xfrm>
        </p:spPr>
        <p:txBody>
          <a:bodyPr anchor="t">
            <a:normAutofit/>
          </a:bodyPr>
          <a:lstStyle/>
          <a:p>
            <a:pPr marL="0" indent="0">
              <a:buNone/>
            </a:pPr>
            <a:endParaRPr lang="en-US" sz="2400" dirty="0" smtClean="0">
              <a:solidFill>
                <a:schemeClr val="accent3"/>
              </a:solidFill>
              <a:latin typeface="+mj-lt"/>
            </a:endParaRPr>
          </a:p>
          <a:p>
            <a:pPr marL="0" indent="0">
              <a:buNone/>
            </a:pPr>
            <a:endParaRPr lang="en-US" sz="2400" dirty="0">
              <a:solidFill>
                <a:schemeClr val="accent3"/>
              </a:solidFill>
              <a:latin typeface="+mj-lt"/>
            </a:endParaRPr>
          </a:p>
          <a:p>
            <a:pPr marL="0" indent="0">
              <a:buNone/>
            </a:pPr>
            <a:r>
              <a:rPr lang="en-US" sz="2400" dirty="0" smtClean="0">
                <a:solidFill>
                  <a:schemeClr val="accent3"/>
                </a:solidFill>
                <a:latin typeface="+mj-lt"/>
              </a:rPr>
              <a:t>Avianca </a:t>
            </a:r>
            <a:r>
              <a:rPr lang="en-US" sz="2400" dirty="0">
                <a:solidFill>
                  <a:schemeClr val="accent3"/>
                </a:solidFill>
                <a:latin typeface="+mj-lt"/>
              </a:rPr>
              <a:t>Brasil Now </a:t>
            </a:r>
            <a:endParaRPr lang="en-US" sz="2400" dirty="0" smtClean="0">
              <a:solidFill>
                <a:schemeClr val="accent3"/>
              </a:solidFill>
              <a:latin typeface="+mj-lt"/>
            </a:endParaRPr>
          </a:p>
          <a:p>
            <a:pPr marL="0" indent="0">
              <a:buNone/>
            </a:pPr>
            <a:r>
              <a:rPr lang="en-US" sz="2400" dirty="0" smtClean="0">
                <a:solidFill>
                  <a:schemeClr val="accent3"/>
                </a:solidFill>
                <a:latin typeface="+mj-lt"/>
              </a:rPr>
              <a:t>Available </a:t>
            </a:r>
            <a:r>
              <a:rPr lang="en-US" sz="2400" dirty="0">
                <a:solidFill>
                  <a:schemeClr val="accent3"/>
                </a:solidFill>
                <a:latin typeface="+mj-lt"/>
              </a:rPr>
              <a:t>for Travel</a:t>
            </a:r>
          </a:p>
          <a:p>
            <a:pPr marL="0" indent="0">
              <a:buNone/>
            </a:pPr>
            <a:endParaRPr lang="en-US" sz="2000" dirty="0"/>
          </a:p>
          <a:p>
            <a:pPr marL="0" indent="0">
              <a:buNone/>
            </a:pPr>
            <a:r>
              <a:rPr lang="en-US" sz="2000" dirty="0" smtClean="0">
                <a:solidFill>
                  <a:schemeClr val="tx1"/>
                </a:solidFill>
                <a:latin typeface="+mn-lt"/>
              </a:rPr>
              <a:t>Avianca </a:t>
            </a:r>
            <a:r>
              <a:rPr lang="en-US" sz="2000" dirty="0">
                <a:solidFill>
                  <a:schemeClr val="tx1"/>
                </a:solidFill>
                <a:latin typeface="+mn-lt"/>
              </a:rPr>
              <a:t>Brasil has been added to </a:t>
            </a:r>
            <a:endParaRPr lang="en-US" sz="2000" dirty="0" smtClean="0">
              <a:solidFill>
                <a:schemeClr val="tx1"/>
              </a:solidFill>
              <a:latin typeface="+mn-lt"/>
            </a:endParaRPr>
          </a:p>
          <a:p>
            <a:pPr marL="0" indent="0">
              <a:buNone/>
            </a:pPr>
            <a:r>
              <a:rPr lang="en-US" sz="2000" dirty="0" smtClean="0">
                <a:solidFill>
                  <a:schemeClr val="tx1"/>
                </a:solidFill>
                <a:latin typeface="+mn-lt"/>
              </a:rPr>
              <a:t>the </a:t>
            </a:r>
            <a:r>
              <a:rPr lang="en-US" sz="2000" dirty="0">
                <a:solidFill>
                  <a:schemeClr val="tx1"/>
                </a:solidFill>
                <a:latin typeface="+mn-lt"/>
              </a:rPr>
              <a:t>list of carriers </a:t>
            </a:r>
            <a:r>
              <a:rPr lang="en-US" sz="2000" dirty="0" smtClean="0">
                <a:solidFill>
                  <a:schemeClr val="tx1"/>
                </a:solidFill>
                <a:latin typeface="+mn-lt"/>
              </a:rPr>
              <a:t>supported </a:t>
            </a:r>
            <a:r>
              <a:rPr lang="en-US" sz="2000" dirty="0">
                <a:solidFill>
                  <a:schemeClr val="tx1"/>
                </a:solidFill>
                <a:latin typeface="+mn-lt"/>
              </a:rPr>
              <a:t>on </a:t>
            </a:r>
            <a:endParaRPr lang="en-US" sz="2000" dirty="0" smtClean="0">
              <a:solidFill>
                <a:schemeClr val="tx1"/>
              </a:solidFill>
              <a:latin typeface="+mn-lt"/>
            </a:endParaRPr>
          </a:p>
          <a:p>
            <a:pPr marL="0" indent="0">
              <a:buNone/>
            </a:pPr>
            <a:r>
              <a:rPr lang="en-US" sz="2000" dirty="0" smtClean="0">
                <a:solidFill>
                  <a:schemeClr val="tx1"/>
                </a:solidFill>
                <a:latin typeface="+mn-lt"/>
              </a:rPr>
              <a:t>Deem </a:t>
            </a:r>
            <a:r>
              <a:rPr lang="en-US" sz="2000" dirty="0">
                <a:solidFill>
                  <a:schemeClr val="tx1"/>
                </a:solidFill>
                <a:latin typeface="+mn-lt"/>
              </a:rPr>
              <a:t>Work Fource</a:t>
            </a:r>
            <a:r>
              <a:rPr lang="en-US" sz="2000" dirty="0" smtClean="0">
                <a:solidFill>
                  <a:schemeClr val="tx1"/>
                </a:solidFill>
                <a:latin typeface="+mn-lt"/>
              </a:rPr>
              <a:t>.</a:t>
            </a:r>
            <a:endParaRPr lang="en-US" dirty="0">
              <a:solidFill>
                <a:schemeClr val="tx1"/>
              </a:solidFill>
            </a:endParaRPr>
          </a:p>
        </p:txBody>
      </p:sp>
      <p:sp>
        <p:nvSpPr>
          <p:cNvPr id="4" name="Rectangle 3"/>
          <p:cNvSpPr/>
          <p:nvPr/>
        </p:nvSpPr>
        <p:spPr>
          <a:xfrm>
            <a:off x="731279" y="355990"/>
            <a:ext cx="5244071" cy="584775"/>
          </a:xfrm>
          <a:prstGeom prst="rect">
            <a:avLst/>
          </a:prstGeom>
        </p:spPr>
        <p:txBody>
          <a:bodyPr wrap="square">
            <a:spAutoFit/>
          </a:bodyPr>
          <a:lstStyle/>
          <a:p>
            <a:r>
              <a:rPr lang="en-US" sz="3200" dirty="0">
                <a:solidFill>
                  <a:schemeClr val="accent1"/>
                </a:solidFill>
                <a:latin typeface="+mj-lt"/>
              </a:rPr>
              <a:t>2017.2.3 Release </a:t>
            </a:r>
            <a:endParaRPr lang="en-US" sz="3200" dirty="0">
              <a:latin typeface="+mj-lt"/>
            </a:endParaRPr>
          </a:p>
        </p:txBody>
      </p:sp>
      <p:pic>
        <p:nvPicPr>
          <p:cNvPr id="6" name="Picture 5"/>
          <p:cNvPicPr>
            <a:picLocks noChangeAspect="1"/>
          </p:cNvPicPr>
          <p:nvPr/>
        </p:nvPicPr>
        <p:blipFill>
          <a:blip r:embed="rId2"/>
          <a:stretch>
            <a:fillRect/>
          </a:stretch>
        </p:blipFill>
        <p:spPr>
          <a:xfrm>
            <a:off x="3111494" y="1525249"/>
            <a:ext cx="8827127" cy="4572000"/>
          </a:xfrm>
          <a:prstGeom prst="rect">
            <a:avLst/>
          </a:prstGeom>
        </p:spPr>
      </p:pic>
    </p:spTree>
    <p:extLst>
      <p:ext uri="{BB962C8B-B14F-4D97-AF65-F5344CB8AC3E}">
        <p14:creationId xmlns:p14="http://schemas.microsoft.com/office/powerpoint/2010/main" val="1020778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61255" y="1221468"/>
            <a:ext cx="4760685" cy="4846638"/>
          </a:xfrm>
        </p:spPr>
        <p:txBody>
          <a:bodyPr anchor="t">
            <a:normAutofit/>
          </a:bodyPr>
          <a:lstStyle/>
          <a:p>
            <a:pPr marL="0" indent="0">
              <a:buNone/>
            </a:pPr>
            <a:r>
              <a:rPr lang="en-US" sz="2400" dirty="0">
                <a:solidFill>
                  <a:schemeClr val="accent3"/>
                </a:solidFill>
                <a:latin typeface="+mj-lt"/>
              </a:rPr>
              <a:t>Dynamic Site Messaging (DSM) Now Supports Flexible Fares </a:t>
            </a:r>
            <a:endParaRPr lang="en-US" sz="2400" dirty="0" smtClean="0">
              <a:solidFill>
                <a:schemeClr val="accent3"/>
              </a:solidFill>
              <a:latin typeface="+mj-lt"/>
            </a:endParaRPr>
          </a:p>
          <a:p>
            <a:pPr marL="0" indent="0">
              <a:buNone/>
            </a:pPr>
            <a:endParaRPr lang="en-US" sz="2400" dirty="0">
              <a:solidFill>
                <a:schemeClr val="accent3"/>
              </a:solidFill>
            </a:endParaRPr>
          </a:p>
          <a:p>
            <a:pPr marL="457200" lvl="1" indent="0">
              <a:buNone/>
            </a:pPr>
            <a:r>
              <a:rPr lang="en-US" sz="1800" dirty="0" smtClean="0">
                <a:solidFill>
                  <a:schemeClr val="tx1"/>
                </a:solidFill>
                <a:latin typeface="+mn-lt"/>
              </a:rPr>
              <a:t>The </a:t>
            </a:r>
            <a:r>
              <a:rPr lang="en-US" sz="1800" dirty="0">
                <a:solidFill>
                  <a:schemeClr val="tx1"/>
                </a:solidFill>
                <a:latin typeface="+mn-lt"/>
              </a:rPr>
              <a:t>new Travel Platform now supports DSM based on Flexible Fare selections in the booking flow process.</a:t>
            </a:r>
            <a:br>
              <a:rPr lang="en-US" sz="1800" dirty="0">
                <a:solidFill>
                  <a:schemeClr val="tx1"/>
                </a:solidFill>
                <a:latin typeface="+mn-lt"/>
              </a:rPr>
            </a:br>
            <a:endParaRPr lang="en-US" sz="1800" dirty="0" smtClean="0">
              <a:solidFill>
                <a:schemeClr val="tx1"/>
              </a:solidFill>
              <a:latin typeface="+mn-lt"/>
            </a:endParaRPr>
          </a:p>
          <a:p>
            <a:pPr marL="457200" lvl="1" indent="0">
              <a:buNone/>
            </a:pPr>
            <a:r>
              <a:rPr lang="en-US" sz="1800" i="1" dirty="0" smtClean="0">
                <a:solidFill>
                  <a:schemeClr val="tx1"/>
                </a:solidFill>
                <a:latin typeface="+mn-lt"/>
              </a:rPr>
              <a:t>For </a:t>
            </a:r>
            <a:r>
              <a:rPr lang="en-US" sz="1800" i="1" dirty="0">
                <a:solidFill>
                  <a:schemeClr val="tx1"/>
                </a:solidFill>
                <a:latin typeface="+mn-lt"/>
              </a:rPr>
              <a:t>example: Site Admins can now configure DSM starting from the Trip Review page onward to ensure travelers have awareness and level of restriction based on selecting a basic fare. (Any Flexible Fares: Basic, Standard, Unrestricted, Refundable</a:t>
            </a:r>
            <a:r>
              <a:rPr lang="en-US" sz="1800" i="1" dirty="0" smtClean="0">
                <a:solidFill>
                  <a:schemeClr val="tx1"/>
                </a:solidFill>
                <a:latin typeface="+mn-lt"/>
              </a:rPr>
              <a:t>...)</a:t>
            </a:r>
            <a:endParaRPr lang="en-US" sz="1800" i="1" dirty="0">
              <a:solidFill>
                <a:schemeClr val="tx1"/>
              </a:solidFill>
              <a:latin typeface="+mn-lt"/>
            </a:endParaRPr>
          </a:p>
        </p:txBody>
      </p:sp>
      <p:pic>
        <p:nvPicPr>
          <p:cNvPr id="4" name="Picture 3"/>
          <p:cNvPicPr>
            <a:picLocks noChangeAspect="1"/>
          </p:cNvPicPr>
          <p:nvPr/>
        </p:nvPicPr>
        <p:blipFill>
          <a:blip r:embed="rId2"/>
          <a:stretch>
            <a:fillRect/>
          </a:stretch>
        </p:blipFill>
        <p:spPr>
          <a:xfrm>
            <a:off x="3562341" y="1866900"/>
            <a:ext cx="0" cy="0"/>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7000"/>
                    </a14:imgEffect>
                  </a14:imgLayer>
                </a14:imgProps>
              </a:ext>
            </a:extLst>
          </a:blip>
          <a:srcRect l="8552" r="4519"/>
          <a:stretch/>
        </p:blipFill>
        <p:spPr>
          <a:xfrm>
            <a:off x="5021940" y="974725"/>
            <a:ext cx="6818975" cy="4572000"/>
          </a:xfrm>
          <a:prstGeom prst="rect">
            <a:avLst/>
          </a:prstGeom>
        </p:spPr>
      </p:pic>
      <p:sp>
        <p:nvSpPr>
          <p:cNvPr id="6" name="Rectangle 5"/>
          <p:cNvSpPr/>
          <p:nvPr/>
        </p:nvSpPr>
        <p:spPr>
          <a:xfrm>
            <a:off x="792179" y="345591"/>
            <a:ext cx="6421419" cy="584775"/>
          </a:xfrm>
          <a:prstGeom prst="rect">
            <a:avLst/>
          </a:prstGeom>
        </p:spPr>
        <p:txBody>
          <a:bodyPr wrap="square">
            <a:spAutoFit/>
          </a:bodyPr>
          <a:lstStyle/>
          <a:p>
            <a:r>
              <a:rPr lang="en-US" sz="3200" dirty="0">
                <a:solidFill>
                  <a:schemeClr val="accent1"/>
                </a:solidFill>
              </a:rPr>
              <a:t>2017.2.2 Release </a:t>
            </a:r>
            <a:endParaRPr lang="en-US" sz="3200" dirty="0"/>
          </a:p>
        </p:txBody>
      </p:sp>
    </p:spTree>
    <p:extLst>
      <p:ext uri="{BB962C8B-B14F-4D97-AF65-F5344CB8AC3E}">
        <p14:creationId xmlns:p14="http://schemas.microsoft.com/office/powerpoint/2010/main" val="52187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62341" y="1866900"/>
            <a:ext cx="0" cy="0"/>
          </a:xfrm>
          <a:prstGeom prst="rect">
            <a:avLst/>
          </a:prstGeom>
        </p:spPr>
      </p:pic>
      <p:sp>
        <p:nvSpPr>
          <p:cNvPr id="6" name="Rectangle 5"/>
          <p:cNvSpPr/>
          <p:nvPr/>
        </p:nvSpPr>
        <p:spPr>
          <a:xfrm>
            <a:off x="792179" y="345591"/>
            <a:ext cx="6421419" cy="584775"/>
          </a:xfrm>
          <a:prstGeom prst="rect">
            <a:avLst/>
          </a:prstGeom>
        </p:spPr>
        <p:txBody>
          <a:bodyPr wrap="square">
            <a:spAutoFit/>
          </a:bodyPr>
          <a:lstStyle/>
          <a:p>
            <a:r>
              <a:rPr lang="en-US" sz="3200" dirty="0" smtClean="0">
                <a:solidFill>
                  <a:schemeClr val="accent1"/>
                </a:solidFill>
              </a:rPr>
              <a:t>June 15 Release</a:t>
            </a:r>
            <a:endParaRPr lang="en-US" sz="3200" dirty="0"/>
          </a:p>
        </p:txBody>
      </p:sp>
      <p:sp>
        <p:nvSpPr>
          <p:cNvPr id="2" name="Text Placeholder 1"/>
          <p:cNvSpPr>
            <a:spLocks noGrp="1"/>
          </p:cNvSpPr>
          <p:nvPr>
            <p:ph type="body" sz="quarter" idx="4294967295"/>
          </p:nvPr>
        </p:nvSpPr>
        <p:spPr>
          <a:xfrm>
            <a:off x="232228" y="1118960"/>
            <a:ext cx="3541713" cy="5927725"/>
          </a:xfrm>
        </p:spPr>
        <p:txBody>
          <a:bodyPr anchor="t">
            <a:normAutofit/>
          </a:bodyPr>
          <a:lstStyle/>
          <a:p>
            <a:pPr marL="0" indent="0">
              <a:buNone/>
            </a:pPr>
            <a:r>
              <a:rPr lang="en-US" sz="2400" dirty="0">
                <a:solidFill>
                  <a:schemeClr val="accent3"/>
                </a:solidFill>
                <a:latin typeface="+mj-lt"/>
              </a:rPr>
              <a:t>Car Rental Matrix Pricing Update</a:t>
            </a:r>
          </a:p>
          <a:p>
            <a:pPr marL="0" indent="0">
              <a:buNone/>
            </a:pPr>
            <a:endParaRPr lang="en-US" sz="1900" dirty="0" smtClean="0">
              <a:solidFill>
                <a:srgbClr val="333333"/>
              </a:solidFill>
              <a:latin typeface="+mn-lt"/>
            </a:endParaRPr>
          </a:p>
          <a:p>
            <a:pPr marL="0" indent="0">
              <a:buNone/>
            </a:pPr>
            <a:r>
              <a:rPr lang="en-US" sz="1900" dirty="0" smtClean="0">
                <a:solidFill>
                  <a:srgbClr val="333333"/>
                </a:solidFill>
                <a:latin typeface="+mn-lt"/>
              </a:rPr>
              <a:t>The </a:t>
            </a:r>
            <a:r>
              <a:rPr lang="en-US" sz="1900" dirty="0">
                <a:solidFill>
                  <a:srgbClr val="333333"/>
                </a:solidFill>
                <a:latin typeface="+mn-lt"/>
              </a:rPr>
              <a:t>car rental matrix </a:t>
            </a:r>
            <a:r>
              <a:rPr lang="en-US" sz="1900" dirty="0" smtClean="0">
                <a:solidFill>
                  <a:srgbClr val="333333"/>
                </a:solidFill>
                <a:latin typeface="+mn-lt"/>
              </a:rPr>
              <a:t>now matches </a:t>
            </a:r>
            <a:r>
              <a:rPr lang="en-US" sz="1900" dirty="0">
                <a:solidFill>
                  <a:srgbClr val="333333"/>
                </a:solidFill>
                <a:latin typeface="+mn-lt"/>
              </a:rPr>
              <a:t>the car rental search result pricing. </a:t>
            </a:r>
            <a:endParaRPr lang="en-US" sz="1900" dirty="0" smtClean="0">
              <a:solidFill>
                <a:srgbClr val="333333"/>
              </a:solidFill>
              <a:latin typeface="+mn-lt"/>
            </a:endParaRPr>
          </a:p>
          <a:p>
            <a:pPr marL="0" indent="0">
              <a:buNone/>
            </a:pPr>
            <a:r>
              <a:rPr lang="en-US" sz="1900" dirty="0" smtClean="0">
                <a:solidFill>
                  <a:srgbClr val="333333"/>
                </a:solidFill>
                <a:latin typeface="+mn-lt"/>
              </a:rPr>
              <a:t>Travelers </a:t>
            </a:r>
            <a:r>
              <a:rPr lang="en-US" sz="1900" dirty="0">
                <a:solidFill>
                  <a:srgbClr val="333333"/>
                </a:solidFill>
                <a:latin typeface="+mn-lt"/>
              </a:rPr>
              <a:t>will now see the base rate before taxes and fees in the matrix and search results. </a:t>
            </a:r>
            <a:endParaRPr lang="en-US" sz="1900" dirty="0" smtClean="0">
              <a:solidFill>
                <a:srgbClr val="333333"/>
              </a:solidFill>
              <a:latin typeface="+mn-lt"/>
            </a:endParaRPr>
          </a:p>
          <a:p>
            <a:pPr marL="0" indent="0">
              <a:buNone/>
            </a:pPr>
            <a:endParaRPr lang="en-US" sz="1900" dirty="0">
              <a:solidFill>
                <a:srgbClr val="333333"/>
              </a:solidFill>
            </a:endParaRPr>
          </a:p>
          <a:p>
            <a:pPr marL="0" indent="0">
              <a:buNone/>
            </a:pPr>
            <a:r>
              <a:rPr lang="en-US" sz="1900" dirty="0" smtClean="0">
                <a:solidFill>
                  <a:srgbClr val="333333"/>
                </a:solidFill>
                <a:latin typeface="+mn-lt"/>
              </a:rPr>
              <a:t>Rates </a:t>
            </a:r>
            <a:r>
              <a:rPr lang="en-US" sz="1900" dirty="0">
                <a:solidFill>
                  <a:srgbClr val="333333"/>
                </a:solidFill>
                <a:latin typeface="+mn-lt"/>
              </a:rPr>
              <a:t>that include taxes and fees will </a:t>
            </a:r>
            <a:r>
              <a:rPr lang="en-US" sz="1900" dirty="0" smtClean="0">
                <a:solidFill>
                  <a:srgbClr val="333333"/>
                </a:solidFill>
                <a:latin typeface="+mn-lt"/>
              </a:rPr>
              <a:t>display in </a:t>
            </a:r>
            <a:r>
              <a:rPr lang="en-US" sz="1900" dirty="0">
                <a:solidFill>
                  <a:srgbClr val="333333"/>
                </a:solidFill>
                <a:latin typeface="+mn-lt"/>
              </a:rPr>
              <a:t>the car search results below the base rate and when a traveler hovers over the matrix </a:t>
            </a:r>
            <a:r>
              <a:rPr lang="en-US" sz="1900" dirty="0" smtClean="0">
                <a:solidFill>
                  <a:srgbClr val="333333"/>
                </a:solidFill>
                <a:latin typeface="+mn-lt"/>
              </a:rPr>
              <a:t>pricing.</a:t>
            </a:r>
            <a:endParaRPr lang="en-US" dirty="0"/>
          </a:p>
        </p:txBody>
      </p:sp>
      <p:pic>
        <p:nvPicPr>
          <p:cNvPr id="8" name="Picture 7"/>
          <p:cNvPicPr>
            <a:picLocks noChangeAspect="1"/>
          </p:cNvPicPr>
          <p:nvPr/>
        </p:nvPicPr>
        <p:blipFill rotWithShape="1">
          <a:blip r:embed="rId3"/>
          <a:srcRect l="5282" r="5393" b="23449"/>
          <a:stretch/>
        </p:blipFill>
        <p:spPr>
          <a:xfrm>
            <a:off x="4002888" y="1118960"/>
            <a:ext cx="8156802" cy="4619897"/>
          </a:xfrm>
          <a:prstGeom prst="rect">
            <a:avLst/>
          </a:prstGeom>
        </p:spPr>
      </p:pic>
    </p:spTree>
    <p:extLst>
      <p:ext uri="{BB962C8B-B14F-4D97-AF65-F5344CB8AC3E}">
        <p14:creationId xmlns:p14="http://schemas.microsoft.com/office/powerpoint/2010/main" val="171067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2160" y="1636209"/>
            <a:ext cx="4892925" cy="3046988"/>
          </a:xfrm>
          <a:prstGeom prst="rect">
            <a:avLst/>
          </a:prstGeom>
        </p:spPr>
        <p:txBody>
          <a:bodyPr wrap="square">
            <a:spAutoFit/>
          </a:bodyPr>
          <a:lstStyle/>
          <a:p>
            <a:r>
              <a:rPr lang="en-US" sz="2400" b="1" dirty="0">
                <a:solidFill>
                  <a:schemeClr val="accent3"/>
                </a:solidFill>
                <a:latin typeface="+mj-lt"/>
              </a:rPr>
              <a:t>Segment Service Status Icons added to the Trip Details Page</a:t>
            </a:r>
          </a:p>
          <a:p>
            <a:endParaRPr lang="en-US" dirty="0" smtClean="0">
              <a:solidFill>
                <a:srgbClr val="000000"/>
              </a:solidFill>
            </a:endParaRPr>
          </a:p>
          <a:p>
            <a:r>
              <a:rPr lang="en-US" dirty="0" smtClean="0">
                <a:solidFill>
                  <a:srgbClr val="000000"/>
                </a:solidFill>
              </a:rPr>
              <a:t>New </a:t>
            </a:r>
            <a:r>
              <a:rPr lang="en-US" dirty="0">
                <a:solidFill>
                  <a:srgbClr val="000000"/>
                </a:solidFill>
              </a:rPr>
              <a:t>status icons are now available on the </a:t>
            </a:r>
            <a:r>
              <a:rPr lang="en-US" i="1" dirty="0">
                <a:solidFill>
                  <a:srgbClr val="000000"/>
                </a:solidFill>
              </a:rPr>
              <a:t>Trip Details</a:t>
            </a:r>
            <a:r>
              <a:rPr lang="en-US" dirty="0">
                <a:solidFill>
                  <a:srgbClr val="000000"/>
                </a:solidFill>
              </a:rPr>
              <a:t> page. When a traveler hovers over the icon, the status of service displays such as "</a:t>
            </a:r>
            <a:r>
              <a:rPr lang="en-US" i="1" dirty="0">
                <a:solidFill>
                  <a:srgbClr val="000000"/>
                </a:solidFill>
              </a:rPr>
              <a:t>confirmed", "pending" and "cancelled"</a:t>
            </a:r>
            <a:r>
              <a:rPr lang="en-US" dirty="0">
                <a:solidFill>
                  <a:srgbClr val="000000"/>
                </a:solidFill>
              </a:rPr>
              <a:t>. </a:t>
            </a:r>
            <a:endParaRPr lang="en-US" dirty="0">
              <a:solidFill>
                <a:srgbClr val="333333"/>
              </a:solidFill>
            </a:endParaRPr>
          </a:p>
          <a:p>
            <a:endParaRPr lang="en-US" dirty="0" smtClean="0">
              <a:solidFill>
                <a:srgbClr val="333333"/>
              </a:solidFill>
            </a:endParaRPr>
          </a:p>
          <a:p>
            <a:r>
              <a:rPr lang="en-US" dirty="0" smtClean="0">
                <a:solidFill>
                  <a:srgbClr val="333333"/>
                </a:solidFill>
              </a:rPr>
              <a:t>This </a:t>
            </a:r>
            <a:r>
              <a:rPr lang="en-US" dirty="0">
                <a:solidFill>
                  <a:srgbClr val="333333"/>
                </a:solidFill>
              </a:rPr>
              <a:t>feature provides user awareness and visibility into each of the booked segments.</a:t>
            </a:r>
            <a:endParaRPr lang="en-US" b="0" i="0" dirty="0">
              <a:solidFill>
                <a:srgbClr val="333333"/>
              </a:solidFill>
              <a:effectLst/>
            </a:endParaRPr>
          </a:p>
        </p:txBody>
      </p:sp>
      <p:sp>
        <p:nvSpPr>
          <p:cNvPr id="6" name="Rectangle 5"/>
          <p:cNvSpPr/>
          <p:nvPr/>
        </p:nvSpPr>
        <p:spPr>
          <a:xfrm>
            <a:off x="782160" y="573706"/>
            <a:ext cx="4892925" cy="584775"/>
          </a:xfrm>
          <a:prstGeom prst="rect">
            <a:avLst/>
          </a:prstGeom>
        </p:spPr>
        <p:txBody>
          <a:bodyPr wrap="square">
            <a:spAutoFit/>
          </a:bodyPr>
          <a:lstStyle/>
          <a:p>
            <a:r>
              <a:rPr lang="en-US" sz="3200" dirty="0" smtClean="0">
                <a:solidFill>
                  <a:schemeClr val="accent1"/>
                </a:solidFill>
                <a:latin typeface="+mj-lt"/>
              </a:rPr>
              <a:t>2017.2.1 Release</a:t>
            </a:r>
            <a:endParaRPr lang="en-US" sz="3200" dirty="0">
              <a:latin typeface="+mj-lt"/>
            </a:endParaRPr>
          </a:p>
        </p:txBody>
      </p:sp>
      <p:pic>
        <p:nvPicPr>
          <p:cNvPr id="7" name="Picture 6"/>
          <p:cNvPicPr>
            <a:picLocks noChangeAspect="1"/>
          </p:cNvPicPr>
          <p:nvPr/>
        </p:nvPicPr>
        <p:blipFill>
          <a:blip r:embed="rId2"/>
          <a:stretch>
            <a:fillRect/>
          </a:stretch>
        </p:blipFill>
        <p:spPr>
          <a:xfrm>
            <a:off x="5849257" y="145143"/>
            <a:ext cx="5988866" cy="6583680"/>
          </a:xfrm>
          <a:prstGeom prst="rect">
            <a:avLst/>
          </a:prstGeom>
          <a:ln>
            <a:solidFill>
              <a:schemeClr val="accent1"/>
            </a:solidFill>
          </a:ln>
        </p:spPr>
      </p:pic>
    </p:spTree>
    <p:extLst>
      <p:ext uri="{BB962C8B-B14F-4D97-AF65-F5344CB8AC3E}">
        <p14:creationId xmlns:p14="http://schemas.microsoft.com/office/powerpoint/2010/main" val="31600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bg1"/>
          </a:solidFill>
          <a:ln>
            <a:noFill/>
          </a:ln>
          <a:effectLst/>
        </p:spPr>
      </p:sp>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435" r="1" b="1"/>
          <a:stretch/>
        </p:blipFill>
        <p:spPr>
          <a:xfrm>
            <a:off x="4636008" y="640082"/>
            <a:ext cx="6916329" cy="5577837"/>
          </a:xfrm>
          <a:prstGeom prst="rect">
            <a:avLst/>
          </a:prstGeom>
          <a:effectLst/>
        </p:spPr>
      </p:pic>
      <p:sp>
        <p:nvSpPr>
          <p:cNvPr id="4" name="Title 3">
            <a:extLst>
              <a:ext uri="{FF2B5EF4-FFF2-40B4-BE49-F238E27FC236}">
                <a16:creationId xmlns:a16="http://schemas.microsoft.com/office/drawing/2014/main" xmlns="" id="{8C079C16-4F19-4298-9668-387153413CA4}"/>
              </a:ext>
            </a:extLst>
          </p:cNvPr>
          <p:cNvSpPr>
            <a:spLocks noGrp="1"/>
          </p:cNvSpPr>
          <p:nvPr>
            <p:ph type="title"/>
          </p:nvPr>
        </p:nvSpPr>
        <p:spPr>
          <a:xfrm>
            <a:off x="286072" y="121716"/>
            <a:ext cx="5418042" cy="1676603"/>
          </a:xfrm>
        </p:spPr>
        <p:txBody>
          <a:bodyPr vert="horz" lIns="91440" tIns="45720" rIns="91440" bIns="45720" rtlCol="0" anchor="ctr">
            <a:normAutofit/>
          </a:bodyPr>
          <a:lstStyle/>
          <a:p>
            <a:r>
              <a:rPr lang="en-US" sz="3600" dirty="0"/>
              <a:t>Hotel Search Results</a:t>
            </a:r>
          </a:p>
        </p:txBody>
      </p:sp>
      <p:sp>
        <p:nvSpPr>
          <p:cNvPr id="11" name="Content Placeholder 10"/>
          <p:cNvSpPr>
            <a:spLocks noGrp="1"/>
          </p:cNvSpPr>
          <p:nvPr>
            <p:ph idx="1"/>
          </p:nvPr>
        </p:nvSpPr>
        <p:spPr>
          <a:xfrm>
            <a:off x="648930" y="2438400"/>
            <a:ext cx="3667037" cy="3785419"/>
          </a:xfrm>
        </p:spPr>
        <p:txBody>
          <a:bodyPr vert="horz" lIns="91440" tIns="45720" rIns="91440" bIns="45720" rtlCol="0">
            <a:normAutofit/>
          </a:bodyPr>
          <a:lstStyle/>
          <a:p>
            <a:r>
              <a:rPr lang="en-US" sz="1800" dirty="0">
                <a:solidFill>
                  <a:schemeClr val="tx1"/>
                </a:solidFill>
              </a:rPr>
              <a:t>What We Have Done</a:t>
            </a:r>
          </a:p>
          <a:p>
            <a:pPr lvl="1"/>
            <a:r>
              <a:rPr lang="en-US" sz="1400" dirty="0">
                <a:solidFill>
                  <a:schemeClr val="tx1"/>
                </a:solidFill>
              </a:rPr>
              <a:t>Added Ability to Select Multiple Filters before Filter begins Search</a:t>
            </a:r>
          </a:p>
          <a:p>
            <a:pPr marL="457200" lvl="1" indent="0">
              <a:buNone/>
            </a:pPr>
            <a:endParaRPr lang="en-US" sz="1800" dirty="0">
              <a:solidFill>
                <a:schemeClr val="tx1"/>
              </a:solidFill>
            </a:endParaRPr>
          </a:p>
          <a:p>
            <a:pPr lvl="1"/>
            <a:r>
              <a:rPr lang="en-US" sz="1400" dirty="0">
                <a:solidFill>
                  <a:schemeClr val="tx1"/>
                </a:solidFill>
              </a:rPr>
              <a:t>Limit Brands filter to only Brands returned in search</a:t>
            </a:r>
          </a:p>
          <a:p>
            <a:pPr lvl="1"/>
            <a:endParaRPr lang="en-US" sz="1400" dirty="0">
              <a:solidFill>
                <a:schemeClr val="tx1"/>
              </a:solidFill>
            </a:endParaRPr>
          </a:p>
          <a:p>
            <a:pPr lvl="1"/>
            <a:r>
              <a:rPr lang="en-US" sz="1400" dirty="0">
                <a:solidFill>
                  <a:schemeClr val="tx1"/>
                </a:solidFill>
              </a:rPr>
              <a:t>Cosmetic Issues </a:t>
            </a:r>
          </a:p>
        </p:txBody>
      </p:sp>
    </p:spTree>
    <p:extLst>
      <p:ext uri="{BB962C8B-B14F-4D97-AF65-F5344CB8AC3E}">
        <p14:creationId xmlns:p14="http://schemas.microsoft.com/office/powerpoint/2010/main" val="152340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F736E1-22ED-466E-A86B-A44F7EFD1924}"/>
              </a:ext>
            </a:extLst>
          </p:cNvPr>
          <p:cNvSpPr>
            <a:spLocks noGrp="1"/>
          </p:cNvSpPr>
          <p:nvPr>
            <p:ph type="title"/>
          </p:nvPr>
        </p:nvSpPr>
        <p:spPr/>
        <p:txBody>
          <a:bodyPr/>
          <a:lstStyle/>
          <a:p>
            <a:r>
              <a:rPr lang="en-US"/>
              <a:t>Flight Search Results</a:t>
            </a:r>
            <a:endParaRPr lang="en-US" dirty="0"/>
          </a:p>
        </p:txBody>
      </p:sp>
      <p:sp>
        <p:nvSpPr>
          <p:cNvPr id="3" name="Content Placeholder 2">
            <a:extLst>
              <a:ext uri="{FF2B5EF4-FFF2-40B4-BE49-F238E27FC236}">
                <a16:creationId xmlns:a16="http://schemas.microsoft.com/office/drawing/2014/main" xmlns="" id="{DA308A09-57D8-4E99-9DF7-5F06F196E4DB}"/>
              </a:ext>
            </a:extLst>
          </p:cNvPr>
          <p:cNvSpPr>
            <a:spLocks noGrp="1"/>
          </p:cNvSpPr>
          <p:nvPr>
            <p:ph idx="1"/>
          </p:nvPr>
        </p:nvSpPr>
        <p:spPr/>
        <p:txBody>
          <a:bodyPr/>
          <a:lstStyle/>
          <a:p>
            <a:pPr marL="0" indent="0">
              <a:buNone/>
            </a:pPr>
            <a:endParaRPr lang="en-US" dirty="0" smtClean="0"/>
          </a:p>
          <a:p>
            <a:pPr marL="0" indent="0">
              <a:buNone/>
            </a:pPr>
            <a:r>
              <a:rPr lang="en-US" dirty="0" smtClean="0"/>
              <a:t>What </a:t>
            </a:r>
            <a:r>
              <a:rPr lang="en-US" dirty="0"/>
              <a:t>We Have Done</a:t>
            </a:r>
          </a:p>
          <a:p>
            <a:pPr lvl="1"/>
            <a:r>
              <a:rPr lang="en-US" dirty="0"/>
              <a:t>Schedule Search</a:t>
            </a:r>
          </a:p>
          <a:p>
            <a:pPr lvl="1"/>
            <a:r>
              <a:rPr lang="en-US" dirty="0"/>
              <a:t>Enhanced Tool Tips</a:t>
            </a:r>
          </a:p>
          <a:p>
            <a:pPr lvl="1"/>
            <a:r>
              <a:rPr lang="en-US" dirty="0"/>
              <a:t>Fare Tier Improvements</a:t>
            </a:r>
          </a:p>
          <a:p>
            <a:pPr lvl="1"/>
            <a:r>
              <a:rPr lang="en-US" dirty="0"/>
              <a:t>Improved Alignment</a:t>
            </a:r>
          </a:p>
          <a:p>
            <a:pPr marL="457200" lvl="1" indent="0">
              <a:buNone/>
            </a:pPr>
            <a:endParaRPr lang="en-US" dirty="0"/>
          </a:p>
        </p:txBody>
      </p:sp>
      <p:pic>
        <p:nvPicPr>
          <p:cNvPr id="4" name="Picture 3">
            <a:extLst>
              <a:ext uri="{FF2B5EF4-FFF2-40B4-BE49-F238E27FC236}">
                <a16:creationId xmlns:a16="http://schemas.microsoft.com/office/drawing/2014/main" xmlns="" id="{5EE8C92E-CFBC-466D-B34E-EB9C7CCCAAF9}"/>
              </a:ext>
            </a:extLst>
          </p:cNvPr>
          <p:cNvPicPr>
            <a:picLocks noChangeAspect="1"/>
          </p:cNvPicPr>
          <p:nvPr/>
        </p:nvPicPr>
        <p:blipFill>
          <a:blip r:embed="rId2"/>
          <a:stretch>
            <a:fillRect/>
          </a:stretch>
        </p:blipFill>
        <p:spPr>
          <a:xfrm>
            <a:off x="5222239" y="831136"/>
            <a:ext cx="6305874" cy="4673840"/>
          </a:xfrm>
          <a:prstGeom prst="rect">
            <a:avLst/>
          </a:prstGeom>
        </p:spPr>
      </p:pic>
    </p:spTree>
    <p:extLst>
      <p:ext uri="{BB962C8B-B14F-4D97-AF65-F5344CB8AC3E}">
        <p14:creationId xmlns:p14="http://schemas.microsoft.com/office/powerpoint/2010/main" val="153374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1241"/>
            <a:ext cx="10515600" cy="992196"/>
          </a:xfrm>
        </p:spPr>
        <p:txBody>
          <a:bodyPr/>
          <a:lstStyle/>
          <a:p>
            <a:r>
              <a:rPr lang="en-US" dirty="0" smtClean="0"/>
              <a:t>Agenda</a:t>
            </a:r>
            <a:endParaRPr lang="en-US" dirty="0"/>
          </a:p>
        </p:txBody>
      </p:sp>
      <p:sp>
        <p:nvSpPr>
          <p:cNvPr id="3" name="Content Placeholder 2"/>
          <p:cNvSpPr>
            <a:spLocks noGrp="1"/>
          </p:cNvSpPr>
          <p:nvPr>
            <p:ph idx="1"/>
          </p:nvPr>
        </p:nvSpPr>
        <p:spPr>
          <a:xfrm>
            <a:off x="1360714" y="2038359"/>
            <a:ext cx="10515600" cy="4819641"/>
          </a:xfrm>
        </p:spPr>
        <p:txBody>
          <a:bodyPr/>
          <a:lstStyle/>
          <a:p>
            <a:r>
              <a:rPr lang="en-US" sz="4400" dirty="0" smtClean="0"/>
              <a:t>Review Q3 Releases</a:t>
            </a:r>
          </a:p>
          <a:p>
            <a:r>
              <a:rPr lang="en-US" sz="4400" dirty="0" smtClean="0"/>
              <a:t>Review Major Categories</a:t>
            </a:r>
          </a:p>
          <a:p>
            <a:r>
              <a:rPr lang="en-US" sz="4400" dirty="0" smtClean="0"/>
              <a:t>Questions</a:t>
            </a:r>
            <a:endParaRPr lang="en-US" sz="4400" dirty="0" smtClean="0"/>
          </a:p>
          <a:p>
            <a:endParaRPr lang="en-US" dirty="0"/>
          </a:p>
        </p:txBody>
      </p:sp>
    </p:spTree>
    <p:extLst>
      <p:ext uri="{BB962C8B-B14F-4D97-AF65-F5344CB8AC3E}">
        <p14:creationId xmlns:p14="http://schemas.microsoft.com/office/powerpoint/2010/main" val="1464412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CF945B-14D9-4943-B669-5E1552A0BA32}"/>
              </a:ext>
            </a:extLst>
          </p:cNvPr>
          <p:cNvSpPr>
            <a:spLocks noGrp="1"/>
          </p:cNvSpPr>
          <p:nvPr>
            <p:ph type="title"/>
          </p:nvPr>
        </p:nvSpPr>
        <p:spPr/>
        <p:txBody>
          <a:bodyPr anchor="t"/>
          <a:lstStyle/>
          <a:p>
            <a:r>
              <a:rPr lang="en-US" dirty="0" smtClean="0"/>
              <a:t>Your Feedback</a:t>
            </a:r>
            <a:endParaRPr lang="en-US" dirty="0"/>
          </a:p>
        </p:txBody>
      </p:sp>
      <p:sp>
        <p:nvSpPr>
          <p:cNvPr id="3" name="Content Placeholder 2">
            <a:extLst>
              <a:ext uri="{FF2B5EF4-FFF2-40B4-BE49-F238E27FC236}">
                <a16:creationId xmlns:a16="http://schemas.microsoft.com/office/drawing/2014/main" xmlns="" id="{D610EAE3-F7BA-40D9-AA66-AAF7AE7AC2DA}"/>
              </a:ext>
            </a:extLst>
          </p:cNvPr>
          <p:cNvSpPr>
            <a:spLocks noGrp="1"/>
          </p:cNvSpPr>
          <p:nvPr>
            <p:ph idx="1"/>
          </p:nvPr>
        </p:nvSpPr>
        <p:spPr/>
        <p:txBody>
          <a:bodyPr/>
          <a:lstStyle/>
          <a:p>
            <a:r>
              <a:rPr lang="en-US" dirty="0" smtClean="0"/>
              <a:t>Thank you for your feedback and responses to our New UI </a:t>
            </a:r>
            <a:endParaRPr lang="en-US" dirty="0"/>
          </a:p>
          <a:p>
            <a:r>
              <a:rPr lang="en-US" dirty="0" smtClean="0"/>
              <a:t>Every response has been reviewed, prioritized and slated for action</a:t>
            </a:r>
            <a:endParaRPr lang="en-US" dirty="0"/>
          </a:p>
          <a:p>
            <a:r>
              <a:rPr lang="en-US" dirty="0" smtClean="0"/>
              <a:t>We want to show you an inside look to what we have done and are doing</a:t>
            </a:r>
            <a:endParaRPr lang="en-US" dirty="0"/>
          </a:p>
          <a:p>
            <a:endParaRPr lang="en-US" dirty="0"/>
          </a:p>
        </p:txBody>
      </p:sp>
      <p:graphicFrame>
        <p:nvGraphicFramePr>
          <p:cNvPr id="6" name="Chart 5">
            <a:extLst>
              <a:ext uri="{FF2B5EF4-FFF2-40B4-BE49-F238E27FC236}">
                <a16:creationId xmlns:a16="http://schemas.microsoft.com/office/drawing/2014/main" xmlns="" id="{930CC950-3C06-4484-8B72-D1113E55CF52}"/>
              </a:ext>
            </a:extLst>
          </p:cNvPr>
          <p:cNvGraphicFramePr/>
          <p:nvPr>
            <p:extLst/>
          </p:nvPr>
        </p:nvGraphicFramePr>
        <p:xfrm>
          <a:off x="2846894" y="3063711"/>
          <a:ext cx="7313105" cy="3074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0448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1203156" y="3866523"/>
            <a:ext cx="5457524" cy="923330"/>
          </a:xfrm>
          <a:prstGeom prst="rect">
            <a:avLst/>
          </a:prstGeom>
          <a:noFill/>
        </p:spPr>
        <p:txBody>
          <a:bodyPr wrap="square" rtlCol="0">
            <a:spAutoFit/>
          </a:bodyPr>
          <a:lstStyle/>
          <a:p>
            <a:r>
              <a:rPr lang="en-US" sz="5400" b="1" dirty="0" smtClean="0">
                <a:solidFill>
                  <a:schemeClr val="bg1"/>
                </a:solidFill>
              </a:rPr>
              <a:t>Questions???</a:t>
            </a:r>
            <a:endParaRPr lang="en-US" sz="5400" dirty="0" smtClean="0">
              <a:solidFill>
                <a:schemeClr val="bg1"/>
              </a:solidFill>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800" y="4095915"/>
            <a:ext cx="527106" cy="526196"/>
          </a:xfrm>
          <a:prstGeom prst="rect">
            <a:avLst/>
          </a:prstGeom>
        </p:spPr>
      </p:pic>
    </p:spTree>
    <p:extLst>
      <p:ext uri="{BB962C8B-B14F-4D97-AF65-F5344CB8AC3E}">
        <p14:creationId xmlns:p14="http://schemas.microsoft.com/office/powerpoint/2010/main" val="2044782419"/>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9944" y="365130"/>
            <a:ext cx="10515600" cy="992188"/>
          </a:xfrm>
        </p:spPr>
        <p:txBody>
          <a:bodyPr anchor="t">
            <a:normAutofit/>
          </a:bodyPr>
          <a:lstStyle/>
          <a:p>
            <a:r>
              <a:rPr lang="en-US" sz="3200" dirty="0" smtClean="0">
                <a:solidFill>
                  <a:schemeClr val="accent1"/>
                </a:solidFill>
              </a:rPr>
              <a:t>2017.2.5 Release </a:t>
            </a:r>
            <a:br>
              <a:rPr lang="en-US" sz="3200" dirty="0" smtClean="0">
                <a:solidFill>
                  <a:schemeClr val="accent1"/>
                </a:solidFill>
              </a:rPr>
            </a:br>
            <a:endParaRPr lang="en-US" sz="3200" dirty="0">
              <a:solidFill>
                <a:schemeClr val="accent1"/>
              </a:solidFill>
            </a:endParaRPr>
          </a:p>
        </p:txBody>
      </p:sp>
      <p:sp>
        <p:nvSpPr>
          <p:cNvPr id="3" name="Rectangle 2"/>
          <p:cNvSpPr/>
          <p:nvPr/>
        </p:nvSpPr>
        <p:spPr>
          <a:xfrm>
            <a:off x="449944" y="861224"/>
            <a:ext cx="11437256" cy="2205732"/>
          </a:xfrm>
          <a:prstGeom prst="rect">
            <a:avLst/>
          </a:prstGeom>
        </p:spPr>
        <p:txBody>
          <a:bodyPr wrap="square">
            <a:spAutoFit/>
          </a:bodyPr>
          <a:lstStyle/>
          <a:p>
            <a:r>
              <a:rPr lang="en-US" b="1" i="1" dirty="0">
                <a:solidFill>
                  <a:srgbClr val="99C221"/>
                </a:solidFill>
                <a:latin typeface="Arial" charset="0"/>
              </a:rPr>
              <a:t>Notification Modal Adjustment</a:t>
            </a:r>
            <a:endParaRPr lang="en-US" dirty="0"/>
          </a:p>
          <a:p>
            <a:pPr>
              <a:spcBef>
                <a:spcPts val="800"/>
              </a:spcBef>
            </a:pPr>
            <a:r>
              <a:rPr lang="en-US" dirty="0" smtClean="0">
                <a:solidFill>
                  <a:schemeClr val="tx2"/>
                </a:solidFill>
                <a:latin typeface="Roboto" charset="0"/>
              </a:rPr>
              <a:t>The Manage Notifications </a:t>
            </a:r>
            <a:r>
              <a:rPr lang="en-US" dirty="0">
                <a:solidFill>
                  <a:schemeClr val="tx2"/>
                </a:solidFill>
                <a:latin typeface="Roboto" charset="0"/>
              </a:rPr>
              <a:t>modal on the Purchase Page for the Trip Itinerary is now realigned into two columns for easy reading and better </a:t>
            </a:r>
            <a:r>
              <a:rPr lang="en-US" dirty="0" smtClean="0">
                <a:solidFill>
                  <a:schemeClr val="tx2"/>
                </a:solidFill>
                <a:latin typeface="Roboto" charset="0"/>
              </a:rPr>
              <a:t>usability. </a:t>
            </a:r>
            <a:r>
              <a:rPr lang="en-US" dirty="0">
                <a:solidFill>
                  <a:schemeClr val="tx2"/>
                </a:solidFill>
                <a:latin typeface="Roboto" charset="0"/>
              </a:rPr>
              <a:t>In addition, some browsers' users were unable to add their email into the modal. </a:t>
            </a:r>
            <a:endParaRPr lang="en-US" dirty="0" smtClean="0">
              <a:solidFill>
                <a:schemeClr val="tx2"/>
              </a:solidFill>
              <a:latin typeface="Roboto" charset="0"/>
            </a:endParaRPr>
          </a:p>
          <a:p>
            <a:pPr>
              <a:spcBef>
                <a:spcPts val="800"/>
              </a:spcBef>
            </a:pPr>
            <a:r>
              <a:rPr lang="en-US" sz="1600" b="1" i="1" dirty="0" smtClean="0">
                <a:solidFill>
                  <a:schemeClr val="tx2"/>
                </a:solidFill>
                <a:latin typeface="Roboto" charset="0"/>
              </a:rPr>
              <a:t>Site </a:t>
            </a:r>
            <a:r>
              <a:rPr lang="en-US" sz="1600" b="1" i="1" dirty="0">
                <a:solidFill>
                  <a:schemeClr val="tx2"/>
                </a:solidFill>
                <a:latin typeface="Roboto" charset="0"/>
              </a:rPr>
              <a:t>Admin Experience:  </a:t>
            </a:r>
            <a:r>
              <a:rPr lang="en-US" sz="1600" i="1" dirty="0">
                <a:solidFill>
                  <a:schemeClr val="tx2"/>
                </a:solidFill>
                <a:latin typeface="Roboto" charset="0"/>
              </a:rPr>
              <a:t>No configuration required</a:t>
            </a:r>
            <a:r>
              <a:rPr lang="en-US" sz="1600" i="1" dirty="0">
                <a:solidFill>
                  <a:schemeClr val="accent1"/>
                </a:solidFill>
                <a:latin typeface="Roboto" charset="0"/>
              </a:rPr>
              <a:t>. </a:t>
            </a:r>
            <a:endParaRPr lang="en-US" sz="1600" i="1" dirty="0">
              <a:solidFill>
                <a:schemeClr val="accent1"/>
              </a:solidFill>
            </a:endParaRPr>
          </a:p>
          <a:p>
            <a:r>
              <a:rPr lang="en-US" dirty="0"/>
              <a:t/>
            </a:r>
            <a:br>
              <a:rPr lang="en-US" dirty="0"/>
            </a:br>
            <a:endParaRPr lang="en-US" dirty="0"/>
          </a:p>
        </p:txBody>
      </p:sp>
      <p:pic>
        <p:nvPicPr>
          <p:cNvPr id="1026" name="Picture 2" descr="https://deemadmin.atlassian.net/wiki/download/thumbnails/89777818/single%20column%20notification.png?version=1&amp;modificationDate=1503342915438&amp;cacheVersion=1&amp;api=v2&amp;effects=border-simple,shadow-kn&amp;width=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16" y="2471783"/>
            <a:ext cx="480216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03478" y="2380343"/>
            <a:ext cx="6941350" cy="4754880"/>
          </a:xfrm>
          <a:prstGeom prst="rect">
            <a:avLst/>
          </a:prstGeom>
        </p:spPr>
      </p:pic>
    </p:spTree>
    <p:extLst>
      <p:ext uri="{BB962C8B-B14F-4D97-AF65-F5344CB8AC3E}">
        <p14:creationId xmlns:p14="http://schemas.microsoft.com/office/powerpoint/2010/main" val="1453047716"/>
      </p:ext>
    </p:extLst>
  </p:cSld>
  <p:clrMapOvr>
    <a:masterClrMapping/>
  </p:clrMapOvr>
  <p:transition spd="slow" advTm="4178">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71500" y="385510"/>
            <a:ext cx="4929809" cy="606287"/>
          </a:xfrm>
          <a:prstGeom prst="rect">
            <a:avLst/>
          </a:prstGeom>
        </p:spPr>
        <p:txBody>
          <a:bodyPr vert="horz" lIns="91440" tIns="45720" rIns="91440" bIns="45720" rtlCol="0" anchor="b" anchorCtr="0">
            <a:normAutofit/>
          </a:bodyPr>
          <a:lstStyle>
            <a:lvl1pPr>
              <a:lnSpc>
                <a:spcPct val="90000"/>
              </a:lnSpc>
              <a:spcBef>
                <a:spcPct val="0"/>
              </a:spcBef>
              <a:buNone/>
              <a:defRPr sz="3200" b="0">
                <a:solidFill>
                  <a:schemeClr val="accent1"/>
                </a:solidFill>
                <a:latin typeface="+mj-lt"/>
                <a:ea typeface="+mj-ea"/>
                <a:cs typeface="+mj-cs"/>
              </a:defRPr>
            </a:lvl1pPr>
          </a:lstStyle>
          <a:p>
            <a:r>
              <a:rPr lang="en-US" dirty="0" smtClean="0"/>
              <a:t>2017.2.5 Release</a:t>
            </a:r>
            <a:endParaRPr lang="en-US" dirty="0"/>
          </a:p>
        </p:txBody>
      </p:sp>
      <p:sp>
        <p:nvSpPr>
          <p:cNvPr id="3" name="Text Placeholder 2"/>
          <p:cNvSpPr>
            <a:spLocks noGrp="1"/>
          </p:cNvSpPr>
          <p:nvPr>
            <p:ph type="body" sz="quarter" idx="4294967295"/>
          </p:nvPr>
        </p:nvSpPr>
        <p:spPr>
          <a:xfrm>
            <a:off x="571500" y="1784785"/>
            <a:ext cx="2351582" cy="4599429"/>
          </a:xfrm>
        </p:spPr>
        <p:style>
          <a:lnRef idx="2">
            <a:schemeClr val="accent6"/>
          </a:lnRef>
          <a:fillRef idx="1">
            <a:schemeClr val="lt1"/>
          </a:fillRef>
          <a:effectRef idx="0">
            <a:schemeClr val="accent6"/>
          </a:effectRef>
          <a:fontRef idx="minor">
            <a:schemeClr val="dk1"/>
          </a:fontRef>
        </p:style>
        <p:txBody>
          <a:bodyPr anchor="t">
            <a:normAutofit lnSpcReduction="10000"/>
          </a:bodyPr>
          <a:lstStyle/>
          <a:p>
            <a:r>
              <a:rPr lang="en-US" sz="2200" dirty="0" smtClean="0">
                <a:solidFill>
                  <a:schemeClr val="tx2"/>
                </a:solidFill>
                <a:latin typeface="+mn-lt"/>
              </a:rPr>
              <a:t>Now </a:t>
            </a:r>
            <a:r>
              <a:rPr lang="en-US" sz="2200" dirty="0">
                <a:solidFill>
                  <a:schemeClr val="tx2"/>
                </a:solidFill>
                <a:latin typeface="+mn-lt"/>
              </a:rPr>
              <a:t>delegates and travelers can click the expired travel passport or visa warning alert which will take them </a:t>
            </a:r>
            <a:r>
              <a:rPr lang="en-US" sz="2200" dirty="0" smtClean="0">
                <a:solidFill>
                  <a:schemeClr val="tx2"/>
                </a:solidFill>
                <a:latin typeface="+mn-lt"/>
              </a:rPr>
              <a:t>to </a:t>
            </a:r>
            <a:r>
              <a:rPr lang="en-US" sz="2200" dirty="0">
                <a:solidFill>
                  <a:schemeClr val="tx2"/>
                </a:solidFill>
                <a:latin typeface="+mn-lt"/>
              </a:rPr>
              <a:t>the profile </a:t>
            </a:r>
            <a:r>
              <a:rPr lang="en-US" sz="2200" dirty="0" smtClean="0">
                <a:solidFill>
                  <a:schemeClr val="tx2"/>
                </a:solidFill>
                <a:latin typeface="+mn-lt"/>
              </a:rPr>
              <a:t>where </a:t>
            </a:r>
            <a:r>
              <a:rPr lang="en-US" sz="2200" dirty="0">
                <a:solidFill>
                  <a:schemeClr val="tx2"/>
                </a:solidFill>
                <a:latin typeface="+mn-lt"/>
              </a:rPr>
              <a:t>the user can update their information</a:t>
            </a:r>
            <a:r>
              <a:rPr lang="en-US" sz="2200" dirty="0" smtClean="0">
                <a:solidFill>
                  <a:schemeClr val="tx2"/>
                </a:solidFill>
                <a:latin typeface="+mn-lt"/>
              </a:rPr>
              <a:t>.</a:t>
            </a:r>
          </a:p>
          <a:p>
            <a:endParaRPr lang="en-US" sz="2200" dirty="0">
              <a:solidFill>
                <a:schemeClr val="tx2"/>
              </a:solidFill>
              <a:latin typeface="+mn-lt"/>
            </a:endParaRPr>
          </a:p>
          <a:p>
            <a:r>
              <a:rPr lang="en-US" sz="1400" b="1" i="1" dirty="0">
                <a:solidFill>
                  <a:schemeClr val="tx2"/>
                </a:solidFill>
                <a:latin typeface="+mn-lt"/>
              </a:rPr>
              <a:t>Site Admin Experience:  </a:t>
            </a:r>
            <a:r>
              <a:rPr lang="en-US" sz="1400" i="1" dirty="0">
                <a:solidFill>
                  <a:schemeClr val="tx2"/>
                </a:solidFill>
                <a:latin typeface="+mn-lt"/>
              </a:rPr>
              <a:t>No configuration required</a:t>
            </a:r>
          </a:p>
          <a:p>
            <a:endParaRPr lang="en-US" dirty="0">
              <a:solidFill>
                <a:schemeClr val="tx2"/>
              </a:solidFill>
            </a:endParaRPr>
          </a:p>
        </p:txBody>
      </p:sp>
      <p:sp>
        <p:nvSpPr>
          <p:cNvPr id="5" name="Rectangle 4"/>
          <p:cNvSpPr/>
          <p:nvPr/>
        </p:nvSpPr>
        <p:spPr>
          <a:xfrm>
            <a:off x="291758" y="1092288"/>
            <a:ext cx="4142031" cy="461665"/>
          </a:xfrm>
          <a:prstGeom prst="rect">
            <a:avLst/>
          </a:prstGeom>
        </p:spPr>
        <p:txBody>
          <a:bodyPr wrap="none">
            <a:spAutoFit/>
          </a:bodyPr>
          <a:lstStyle/>
          <a:p>
            <a:r>
              <a:rPr lang="en-US" sz="2400" dirty="0">
                <a:solidFill>
                  <a:schemeClr val="accent3"/>
                </a:solidFill>
                <a:latin typeface="+mj-lt"/>
              </a:rPr>
              <a:t>Alert Navigation Improvement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449"/>
          <a:stretch/>
        </p:blipFill>
        <p:spPr>
          <a:xfrm>
            <a:off x="3417757" y="1654444"/>
            <a:ext cx="8504420" cy="4137764"/>
          </a:xfrm>
          <a:prstGeom prst="rect">
            <a:avLst/>
          </a:prstGeom>
        </p:spPr>
      </p:pic>
    </p:spTree>
    <p:extLst>
      <p:ext uri="{BB962C8B-B14F-4D97-AF65-F5344CB8AC3E}">
        <p14:creationId xmlns:p14="http://schemas.microsoft.com/office/powerpoint/2010/main" val="898586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0285" y="234724"/>
            <a:ext cx="10515600" cy="992187"/>
          </a:xfrm>
        </p:spPr>
        <p:txBody>
          <a:bodyPr>
            <a:normAutofit/>
          </a:bodyPr>
          <a:lstStyle/>
          <a:p>
            <a:r>
              <a:rPr lang="en-US" sz="3200" dirty="0" smtClean="0">
                <a:solidFill>
                  <a:schemeClr val="accent1"/>
                </a:solidFill>
              </a:rPr>
              <a:t>2017.2.5 Release</a:t>
            </a:r>
            <a:endParaRPr lang="en-US" sz="3200" dirty="0">
              <a:solidFill>
                <a:schemeClr val="accent1"/>
              </a:solidFill>
            </a:endParaRPr>
          </a:p>
        </p:txBody>
      </p:sp>
      <p:sp>
        <p:nvSpPr>
          <p:cNvPr id="4" name="Rectangle 3"/>
          <p:cNvSpPr/>
          <p:nvPr/>
        </p:nvSpPr>
        <p:spPr>
          <a:xfrm>
            <a:off x="174171" y="1686457"/>
            <a:ext cx="10341429" cy="5293757"/>
          </a:xfrm>
          <a:prstGeom prst="rect">
            <a:avLst/>
          </a:prstGeom>
        </p:spPr>
        <p:txBody>
          <a:bodyPr wrap="square">
            <a:spAutoFit/>
          </a:bodyPr>
          <a:lstStyle/>
          <a:p>
            <a:r>
              <a:rPr lang="en-US" sz="2400" b="1" dirty="0" smtClean="0">
                <a:solidFill>
                  <a:srgbClr val="99C221"/>
                </a:solidFill>
                <a:latin typeface="+mj-lt"/>
              </a:rPr>
              <a:t>MasterCard </a:t>
            </a:r>
            <a:r>
              <a:rPr lang="en-US" sz="2400" b="1" dirty="0">
                <a:solidFill>
                  <a:srgbClr val="99C221"/>
                </a:solidFill>
                <a:latin typeface="+mj-lt"/>
              </a:rPr>
              <a:t>Bin Update</a:t>
            </a:r>
            <a:endParaRPr lang="en-US" sz="2400" dirty="0">
              <a:latin typeface="+mj-lt"/>
            </a:endParaRPr>
          </a:p>
          <a:p>
            <a:r>
              <a:rPr lang="en-US" sz="2000" dirty="0" smtClean="0">
                <a:solidFill>
                  <a:srgbClr val="000000"/>
                </a:solidFill>
              </a:rPr>
              <a:t>Deem </a:t>
            </a:r>
            <a:r>
              <a:rPr lang="en-US" sz="2000" dirty="0">
                <a:solidFill>
                  <a:srgbClr val="000000"/>
                </a:solidFill>
              </a:rPr>
              <a:t>Work Fource now supports the new </a:t>
            </a:r>
            <a:r>
              <a:rPr lang="en-US" sz="2000" dirty="0" smtClean="0">
                <a:solidFill>
                  <a:srgbClr val="000000"/>
                </a:solidFill>
              </a:rPr>
              <a:t>MasterCard beginning </a:t>
            </a:r>
            <a:r>
              <a:rPr lang="en-US" sz="2000" dirty="0">
                <a:solidFill>
                  <a:srgbClr val="000000"/>
                </a:solidFill>
              </a:rPr>
              <a:t>with the number </a:t>
            </a:r>
            <a:r>
              <a:rPr lang="en-US" sz="2000" dirty="0" smtClean="0">
                <a:solidFill>
                  <a:srgbClr val="000000"/>
                </a:solidFill>
              </a:rPr>
              <a:t>2</a:t>
            </a:r>
            <a:endParaRPr lang="en-US" sz="2000" dirty="0" smtClean="0"/>
          </a:p>
          <a:p>
            <a:endParaRPr lang="en-US" sz="2400" b="1" i="1" dirty="0">
              <a:solidFill>
                <a:schemeClr val="accent3"/>
              </a:solidFill>
            </a:endParaRPr>
          </a:p>
          <a:p>
            <a:r>
              <a:rPr lang="en-US" sz="2400" b="1" i="1" dirty="0" smtClean="0">
                <a:solidFill>
                  <a:schemeClr val="accent3"/>
                </a:solidFill>
                <a:latin typeface="+mj-lt"/>
              </a:rPr>
              <a:t>Southwest Updates</a:t>
            </a:r>
            <a:r>
              <a:rPr lang="en-US" dirty="0">
                <a:latin typeface="+mj-lt"/>
              </a:rPr>
              <a:t/>
            </a:r>
            <a:br>
              <a:rPr lang="en-US" dirty="0">
                <a:latin typeface="+mj-lt"/>
              </a:rPr>
            </a:br>
            <a:r>
              <a:rPr lang="en-US" dirty="0" smtClean="0">
                <a:latin typeface="+mj-lt"/>
              </a:rPr>
              <a:t> </a:t>
            </a:r>
            <a:r>
              <a:rPr lang="en-US" sz="2000" dirty="0" smtClean="0"/>
              <a:t>Deem </a:t>
            </a:r>
            <a:r>
              <a:rPr lang="en-US" sz="2000" dirty="0"/>
              <a:t>Work Fource is now able to recognize and display all Southwest Unrestricted </a:t>
            </a:r>
            <a:endParaRPr lang="en-US" sz="2000" dirty="0" smtClean="0"/>
          </a:p>
          <a:p>
            <a:r>
              <a:rPr lang="en-US" sz="2000" dirty="0"/>
              <a:t> </a:t>
            </a:r>
            <a:r>
              <a:rPr lang="en-US" sz="2000" dirty="0" smtClean="0"/>
              <a:t>Premium Coach </a:t>
            </a:r>
            <a:r>
              <a:rPr lang="en-US" sz="2000" dirty="0"/>
              <a:t>and fully </a:t>
            </a:r>
            <a:r>
              <a:rPr lang="en-US" sz="2000" dirty="0" smtClean="0"/>
              <a:t>refundable rates.</a:t>
            </a:r>
          </a:p>
          <a:p>
            <a:endParaRPr lang="en-US" dirty="0" smtClean="0"/>
          </a:p>
          <a:p>
            <a:r>
              <a:rPr lang="en-US" dirty="0"/>
              <a:t/>
            </a:r>
            <a:br>
              <a:rPr lang="en-US" dirty="0"/>
            </a:br>
            <a:r>
              <a:rPr lang="en-US" sz="2000" i="1" dirty="0"/>
              <a:t>Three new Southwest Destination airports are now supported in Deem Work Fource:</a:t>
            </a:r>
          </a:p>
          <a:p>
            <a:pPr lvl="1" fontAlgn="base"/>
            <a:r>
              <a:rPr lang="en-US" sz="2000" i="1" dirty="0"/>
              <a:t>HAV, VRA, SNU - Cuba (begins Nov/Dec </a:t>
            </a:r>
            <a:r>
              <a:rPr lang="en-US" sz="2000" i="1" dirty="0" smtClean="0"/>
              <a:t>2017)</a:t>
            </a:r>
            <a:endParaRPr lang="en-US" sz="2000" b="1" i="1" dirty="0"/>
          </a:p>
          <a:p>
            <a:pPr lvl="1" fontAlgn="base"/>
            <a:r>
              <a:rPr lang="en-US" sz="2000" i="1" dirty="0"/>
              <a:t>GCM - Grand Cayman</a:t>
            </a:r>
            <a:endParaRPr lang="en-US" sz="2000" b="1" i="1" dirty="0"/>
          </a:p>
          <a:p>
            <a:pPr lvl="1" fontAlgn="base"/>
            <a:r>
              <a:rPr lang="en-US" sz="2000" i="1" dirty="0"/>
              <a:t>MBJ - Montego Bay, </a:t>
            </a:r>
            <a:r>
              <a:rPr lang="en-US" sz="2000" i="1" dirty="0" smtClean="0"/>
              <a:t>Jamaica</a:t>
            </a:r>
          </a:p>
          <a:p>
            <a:pPr lvl="1" fontAlgn="base"/>
            <a:r>
              <a:rPr lang="en-US" sz="2000" i="1" dirty="0" smtClean="0"/>
              <a:t>CVG – Cincinnati </a:t>
            </a:r>
            <a:endParaRPr lang="en-US" sz="2400" i="1" dirty="0"/>
          </a:p>
          <a:p>
            <a:r>
              <a:rPr lang="en-US" sz="2400" dirty="0"/>
              <a:t/>
            </a:r>
            <a:br>
              <a:rPr lang="en-US" sz="2400" dirty="0"/>
            </a:br>
            <a:endParaRPr lang="en-US" sz="2400" b="1" i="1" dirty="0"/>
          </a:p>
          <a:p>
            <a:endParaRPr lang="en-US" dirty="0"/>
          </a:p>
        </p:txBody>
      </p:sp>
    </p:spTree>
    <p:extLst>
      <p:ext uri="{BB962C8B-B14F-4D97-AF65-F5344CB8AC3E}">
        <p14:creationId xmlns:p14="http://schemas.microsoft.com/office/powerpoint/2010/main" val="824697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9400" y="234724"/>
            <a:ext cx="10515600" cy="992187"/>
          </a:xfrm>
        </p:spPr>
        <p:txBody>
          <a:bodyPr>
            <a:normAutofit/>
          </a:bodyPr>
          <a:lstStyle/>
          <a:p>
            <a:r>
              <a:rPr lang="en-US" sz="3200" dirty="0" smtClean="0">
                <a:solidFill>
                  <a:schemeClr val="accent1"/>
                </a:solidFill>
              </a:rPr>
              <a:t>2017.2.5 Release</a:t>
            </a:r>
            <a:endParaRPr lang="en-US" sz="3200" dirty="0">
              <a:solidFill>
                <a:schemeClr val="accent1"/>
              </a:solidFill>
            </a:endParaRPr>
          </a:p>
        </p:txBody>
      </p:sp>
      <p:sp>
        <p:nvSpPr>
          <p:cNvPr id="4" name="Rectangle 3"/>
          <p:cNvSpPr/>
          <p:nvPr/>
        </p:nvSpPr>
        <p:spPr>
          <a:xfrm>
            <a:off x="420914" y="1488096"/>
            <a:ext cx="11567886" cy="1477328"/>
          </a:xfrm>
          <a:prstGeom prst="rect">
            <a:avLst/>
          </a:prstGeom>
        </p:spPr>
        <p:txBody>
          <a:bodyPr wrap="square">
            <a:spAutoFit/>
          </a:bodyPr>
          <a:lstStyle/>
          <a:p>
            <a:pPr lvl="1" fontAlgn="base"/>
            <a:endParaRPr lang="en-US" sz="2400" b="1" i="1" dirty="0"/>
          </a:p>
          <a:p>
            <a:r>
              <a:rPr lang="en-US" sz="2400" dirty="0"/>
              <a:t/>
            </a:r>
            <a:br>
              <a:rPr lang="en-US" sz="2400" dirty="0"/>
            </a:br>
            <a:endParaRPr lang="en-US" sz="2400" b="1" i="1" dirty="0"/>
          </a:p>
          <a:p>
            <a:endParaRPr lang="en-US" dirty="0"/>
          </a:p>
        </p:txBody>
      </p:sp>
      <p:sp>
        <p:nvSpPr>
          <p:cNvPr id="3" name="Rectangle 2"/>
          <p:cNvSpPr/>
          <p:nvPr/>
        </p:nvSpPr>
        <p:spPr>
          <a:xfrm>
            <a:off x="279400" y="1488096"/>
            <a:ext cx="11248572" cy="4575612"/>
          </a:xfrm>
          <a:prstGeom prst="rect">
            <a:avLst/>
          </a:prstGeom>
        </p:spPr>
        <p:txBody>
          <a:bodyPr wrap="square">
            <a:spAutoFit/>
          </a:bodyPr>
          <a:lstStyle/>
          <a:p>
            <a:r>
              <a:rPr lang="en-US" sz="2400" dirty="0">
                <a:solidFill>
                  <a:srgbClr val="99C221"/>
                </a:solidFill>
                <a:latin typeface="+mj-lt"/>
              </a:rPr>
              <a:t>Airport Parking </a:t>
            </a:r>
            <a:r>
              <a:rPr lang="en-US" sz="2400" dirty="0" smtClean="0">
                <a:solidFill>
                  <a:srgbClr val="99C221"/>
                </a:solidFill>
                <a:latin typeface="+mj-lt"/>
              </a:rPr>
              <a:t>Update</a:t>
            </a:r>
            <a:r>
              <a:rPr lang="en-US" sz="2000" dirty="0"/>
              <a:t/>
            </a:r>
            <a:br>
              <a:rPr lang="en-US" sz="2000" dirty="0"/>
            </a:br>
            <a:endParaRPr lang="en-US" sz="2000" dirty="0" smtClean="0"/>
          </a:p>
          <a:p>
            <a:r>
              <a:rPr lang="en-US" sz="2000" dirty="0" smtClean="0">
                <a:solidFill>
                  <a:srgbClr val="000000"/>
                </a:solidFill>
              </a:rPr>
              <a:t>The </a:t>
            </a:r>
            <a:r>
              <a:rPr lang="en-US" sz="2000" dirty="0">
                <a:solidFill>
                  <a:srgbClr val="000000"/>
                </a:solidFill>
              </a:rPr>
              <a:t>following airport locations no longer offer Airport Parking Reservations.  </a:t>
            </a:r>
            <a:endParaRPr lang="en-US" sz="2000" dirty="0" smtClean="0">
              <a:solidFill>
                <a:srgbClr val="000000"/>
              </a:solidFill>
            </a:endParaRPr>
          </a:p>
          <a:p>
            <a:r>
              <a:rPr lang="en-US" sz="2000" dirty="0" smtClean="0">
                <a:solidFill>
                  <a:srgbClr val="000000"/>
                </a:solidFill>
              </a:rPr>
              <a:t>Deem </a:t>
            </a:r>
            <a:r>
              <a:rPr lang="en-US" sz="2000" dirty="0">
                <a:solidFill>
                  <a:srgbClr val="000000"/>
                </a:solidFill>
              </a:rPr>
              <a:t>Work </a:t>
            </a:r>
            <a:r>
              <a:rPr lang="en-US" sz="2000" dirty="0" smtClean="0">
                <a:solidFill>
                  <a:srgbClr val="000000"/>
                </a:solidFill>
              </a:rPr>
              <a:t>Fource is </a:t>
            </a:r>
            <a:r>
              <a:rPr lang="en-US" sz="2000" dirty="0">
                <a:solidFill>
                  <a:srgbClr val="000000"/>
                </a:solidFill>
              </a:rPr>
              <a:t>now updated to reflect these changes. </a:t>
            </a:r>
            <a:endParaRPr lang="en-US" sz="2000" b="1" dirty="0">
              <a:solidFill>
                <a:srgbClr val="333333"/>
              </a:solidFill>
            </a:endParaRPr>
          </a:p>
          <a:p>
            <a:pPr marL="571500">
              <a:spcBef>
                <a:spcPts val="800"/>
              </a:spcBef>
            </a:pPr>
            <a:endParaRPr lang="en-US" i="1" dirty="0" smtClean="0">
              <a:solidFill>
                <a:srgbClr val="333333"/>
              </a:solidFill>
            </a:endParaRPr>
          </a:p>
          <a:p>
            <a:pPr marL="571500">
              <a:spcBef>
                <a:spcPts val="800"/>
              </a:spcBef>
            </a:pPr>
            <a:r>
              <a:rPr lang="en-US" sz="2000" i="1" dirty="0" smtClean="0">
                <a:solidFill>
                  <a:srgbClr val="333333"/>
                </a:solidFill>
              </a:rPr>
              <a:t>ORD </a:t>
            </a:r>
            <a:r>
              <a:rPr lang="en-US" sz="2000" i="1" dirty="0">
                <a:solidFill>
                  <a:srgbClr val="333333"/>
                </a:solidFill>
              </a:rPr>
              <a:t>- Chicago, Illinois</a:t>
            </a:r>
            <a:endParaRPr lang="en-US" sz="2000" i="1" dirty="0"/>
          </a:p>
          <a:p>
            <a:pPr marL="571500">
              <a:spcBef>
                <a:spcPts val="800"/>
              </a:spcBef>
            </a:pPr>
            <a:r>
              <a:rPr lang="en-US" sz="2000" i="1" dirty="0">
                <a:solidFill>
                  <a:srgbClr val="333333"/>
                </a:solidFill>
              </a:rPr>
              <a:t>IND - Indianapolis, Indiana</a:t>
            </a:r>
            <a:endParaRPr lang="en-US" sz="2000" i="1" dirty="0"/>
          </a:p>
          <a:p>
            <a:pPr marL="571500">
              <a:spcBef>
                <a:spcPts val="800"/>
              </a:spcBef>
            </a:pPr>
            <a:r>
              <a:rPr lang="en-US" sz="2000" i="1" dirty="0">
                <a:solidFill>
                  <a:srgbClr val="333333"/>
                </a:solidFill>
              </a:rPr>
              <a:t>MGM - Montgomery, Alabama</a:t>
            </a:r>
            <a:endParaRPr lang="en-US" sz="2000" i="1" dirty="0"/>
          </a:p>
          <a:p>
            <a:pPr marL="571500">
              <a:spcBef>
                <a:spcPts val="800"/>
              </a:spcBef>
            </a:pPr>
            <a:r>
              <a:rPr lang="en-US" sz="2000" i="1" dirty="0">
                <a:solidFill>
                  <a:srgbClr val="333333"/>
                </a:solidFill>
              </a:rPr>
              <a:t>LGA - Laguardia Airport, New York</a:t>
            </a:r>
            <a:endParaRPr lang="en-US" sz="2000" i="1" dirty="0"/>
          </a:p>
          <a:p>
            <a:pPr marL="571500">
              <a:spcBef>
                <a:spcPts val="800"/>
              </a:spcBef>
            </a:pPr>
            <a:r>
              <a:rPr lang="en-US" sz="2000" i="1" dirty="0">
                <a:solidFill>
                  <a:srgbClr val="333333"/>
                </a:solidFill>
              </a:rPr>
              <a:t>PBI - West Palm Beach, </a:t>
            </a:r>
            <a:r>
              <a:rPr lang="en-US" sz="2000" i="1" dirty="0" smtClean="0">
                <a:solidFill>
                  <a:srgbClr val="333333"/>
                </a:solidFill>
              </a:rPr>
              <a:t>Florida</a:t>
            </a:r>
          </a:p>
          <a:p>
            <a:pPr marL="571500">
              <a:spcBef>
                <a:spcPts val="800"/>
              </a:spcBef>
            </a:pPr>
            <a:endParaRPr lang="en-US" i="1" dirty="0"/>
          </a:p>
          <a:p>
            <a:pPr fontAlgn="base">
              <a:spcBef>
                <a:spcPts val="800"/>
              </a:spcBef>
            </a:pPr>
            <a:r>
              <a:rPr lang="en-US" b="1" i="1" dirty="0">
                <a:solidFill>
                  <a:srgbClr val="333333"/>
                </a:solidFill>
                <a:latin typeface="Roboto" charset="0"/>
              </a:rPr>
              <a:t>Site Admin Experience:  </a:t>
            </a:r>
            <a:r>
              <a:rPr lang="en-US" i="1" dirty="0">
                <a:solidFill>
                  <a:srgbClr val="333333"/>
                </a:solidFill>
                <a:latin typeface="Roboto" charset="0"/>
              </a:rPr>
              <a:t>No configuration required.</a:t>
            </a:r>
            <a:endParaRPr lang="en-US" b="1" i="1" u="none" strike="noStrike" dirty="0">
              <a:solidFill>
                <a:srgbClr val="333333"/>
              </a:solidFill>
              <a:effectLst/>
              <a:latin typeface="Roboto" charset="0"/>
            </a:endParaRPr>
          </a:p>
        </p:txBody>
      </p:sp>
    </p:spTree>
    <p:extLst>
      <p:ext uri="{BB962C8B-B14F-4D97-AF65-F5344CB8AC3E}">
        <p14:creationId xmlns:p14="http://schemas.microsoft.com/office/powerpoint/2010/main" val="1636388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7029" y="440968"/>
            <a:ext cx="10515600" cy="608012"/>
          </a:xfrm>
        </p:spPr>
        <p:txBody>
          <a:bodyPr anchor="t">
            <a:normAutofit/>
          </a:bodyPr>
          <a:lstStyle/>
          <a:p>
            <a:r>
              <a:rPr lang="en-US" sz="3200" dirty="0" smtClean="0">
                <a:solidFill>
                  <a:schemeClr val="accent1"/>
                </a:solidFill>
              </a:rPr>
              <a:t>2017.2.4 Release </a:t>
            </a:r>
            <a:endParaRPr lang="en-US" sz="3200" dirty="0">
              <a:solidFill>
                <a:schemeClr val="accent1"/>
              </a:solidFill>
            </a:endParaRPr>
          </a:p>
        </p:txBody>
      </p:sp>
      <p:pic>
        <p:nvPicPr>
          <p:cNvPr id="4" name="Picture 3"/>
          <p:cNvPicPr>
            <a:picLocks noChangeAspect="1"/>
          </p:cNvPicPr>
          <p:nvPr/>
        </p:nvPicPr>
        <p:blipFill>
          <a:blip r:embed="rId2"/>
          <a:stretch>
            <a:fillRect/>
          </a:stretch>
        </p:blipFill>
        <p:spPr>
          <a:xfrm>
            <a:off x="773538" y="2580955"/>
            <a:ext cx="10696593" cy="3931920"/>
          </a:xfrm>
          <a:prstGeom prst="rect">
            <a:avLst/>
          </a:prstGeom>
        </p:spPr>
      </p:pic>
      <p:sp>
        <p:nvSpPr>
          <p:cNvPr id="7" name="Rectangle 6"/>
          <p:cNvSpPr/>
          <p:nvPr/>
        </p:nvSpPr>
        <p:spPr>
          <a:xfrm>
            <a:off x="657205" y="1153248"/>
            <a:ext cx="10929257" cy="1323439"/>
          </a:xfrm>
          <a:prstGeom prst="rect">
            <a:avLst/>
          </a:prstGeom>
        </p:spPr>
        <p:txBody>
          <a:bodyPr wrap="square">
            <a:spAutoFit/>
          </a:bodyPr>
          <a:lstStyle/>
          <a:p>
            <a:r>
              <a:rPr lang="en-US" sz="2400" b="1" dirty="0" smtClean="0">
                <a:solidFill>
                  <a:schemeClr val="accent3"/>
                </a:solidFill>
                <a:latin typeface="+mj-lt"/>
              </a:rPr>
              <a:t>Defining </a:t>
            </a:r>
            <a:r>
              <a:rPr lang="en-US" sz="2400" b="1" dirty="0">
                <a:solidFill>
                  <a:schemeClr val="accent3"/>
                </a:solidFill>
                <a:latin typeface="+mj-lt"/>
              </a:rPr>
              <a:t>Flight Search Results </a:t>
            </a:r>
            <a:endParaRPr lang="en-US" sz="2400" b="1" dirty="0" smtClean="0">
              <a:solidFill>
                <a:schemeClr val="accent3"/>
              </a:solidFill>
              <a:latin typeface="+mj-lt"/>
            </a:endParaRPr>
          </a:p>
          <a:p>
            <a:endParaRPr lang="en-US" sz="2000" b="1" dirty="0" smtClean="0">
              <a:solidFill>
                <a:schemeClr val="accent3"/>
              </a:solidFill>
              <a:latin typeface="+mj-lt"/>
            </a:endParaRPr>
          </a:p>
          <a:p>
            <a:r>
              <a:rPr lang="en-US" dirty="0" smtClean="0">
                <a:solidFill>
                  <a:srgbClr val="000000"/>
                </a:solidFill>
              </a:rPr>
              <a:t>Users </a:t>
            </a:r>
            <a:r>
              <a:rPr lang="en-US" dirty="0">
                <a:solidFill>
                  <a:srgbClr val="000000"/>
                </a:solidFill>
              </a:rPr>
              <a:t>can now select the "Refine Your Search" button and select "Non-stop" when completing a flight search. This enhancement will re-sort all of the flight results displaying all non-stop flight options first</a:t>
            </a:r>
            <a:r>
              <a:rPr lang="en-US" dirty="0" smtClean="0">
                <a:solidFill>
                  <a:srgbClr val="000000"/>
                </a:solidFill>
              </a:rPr>
              <a:t>.</a:t>
            </a:r>
            <a:endParaRPr lang="en-US" dirty="0">
              <a:solidFill>
                <a:srgbClr val="333333"/>
              </a:solidFill>
            </a:endParaRPr>
          </a:p>
        </p:txBody>
      </p:sp>
    </p:spTree>
    <p:extLst>
      <p:ext uri="{BB962C8B-B14F-4D97-AF65-F5344CB8AC3E}">
        <p14:creationId xmlns:p14="http://schemas.microsoft.com/office/powerpoint/2010/main" val="1022094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441" y="335871"/>
            <a:ext cx="10515600" cy="608012"/>
          </a:xfrm>
        </p:spPr>
        <p:txBody>
          <a:bodyPr anchor="t">
            <a:normAutofit/>
          </a:bodyPr>
          <a:lstStyle/>
          <a:p>
            <a:r>
              <a:rPr lang="en-US" sz="3200" dirty="0" smtClean="0">
                <a:solidFill>
                  <a:schemeClr val="accent1"/>
                </a:solidFill>
              </a:rPr>
              <a:t>2017.2.4 Release </a:t>
            </a:r>
            <a:endParaRPr lang="en-US" sz="3200" dirty="0">
              <a:solidFill>
                <a:schemeClr val="accent1"/>
              </a:solidFill>
            </a:endParaRPr>
          </a:p>
        </p:txBody>
      </p:sp>
      <p:sp>
        <p:nvSpPr>
          <p:cNvPr id="7" name="Rectangle 6"/>
          <p:cNvSpPr/>
          <p:nvPr/>
        </p:nvSpPr>
        <p:spPr>
          <a:xfrm>
            <a:off x="657207" y="1257516"/>
            <a:ext cx="10929257" cy="1969770"/>
          </a:xfrm>
          <a:prstGeom prst="rect">
            <a:avLst/>
          </a:prstGeom>
        </p:spPr>
        <p:txBody>
          <a:bodyPr wrap="square">
            <a:spAutoFit/>
          </a:bodyPr>
          <a:lstStyle/>
          <a:p>
            <a:r>
              <a:rPr lang="en-US" sz="2400" dirty="0">
                <a:solidFill>
                  <a:schemeClr val="accent3"/>
                </a:solidFill>
                <a:latin typeface="+mj-lt"/>
              </a:rPr>
              <a:t>Flight Seat Map Usability Improvements </a:t>
            </a:r>
          </a:p>
          <a:p>
            <a:endParaRPr lang="en-US" sz="2000" i="1" dirty="0" smtClean="0"/>
          </a:p>
          <a:p>
            <a:r>
              <a:rPr lang="en-US" sz="2000" dirty="0" smtClean="0"/>
              <a:t>The </a:t>
            </a:r>
            <a:r>
              <a:rPr lang="en-US" sz="2000" dirty="0"/>
              <a:t>Seat Request Advisory message now displays when a seat is not available as requested on the Trip Confirmation page.</a:t>
            </a:r>
          </a:p>
          <a:p>
            <a:r>
              <a:rPr lang="en-US" sz="2000" dirty="0"/>
              <a:t/>
            </a:r>
            <a:br>
              <a:rPr lang="en-US" sz="2000" dirty="0"/>
            </a:br>
            <a:endParaRPr lang="en-US" dirty="0">
              <a:solidFill>
                <a:srgbClr val="333333"/>
              </a:solidFill>
            </a:endParaRPr>
          </a:p>
        </p:txBody>
      </p:sp>
      <p:pic>
        <p:nvPicPr>
          <p:cNvPr id="3" name="Picture 2"/>
          <p:cNvPicPr>
            <a:picLocks noChangeAspect="1"/>
          </p:cNvPicPr>
          <p:nvPr/>
        </p:nvPicPr>
        <p:blipFill>
          <a:blip r:embed="rId2"/>
          <a:stretch>
            <a:fillRect/>
          </a:stretch>
        </p:blipFill>
        <p:spPr>
          <a:xfrm>
            <a:off x="1915887" y="2821247"/>
            <a:ext cx="8927154" cy="3291840"/>
          </a:xfrm>
          <a:prstGeom prst="rect">
            <a:avLst/>
          </a:prstGeom>
        </p:spPr>
      </p:pic>
    </p:spTree>
    <p:extLst>
      <p:ext uri="{BB962C8B-B14F-4D97-AF65-F5344CB8AC3E}">
        <p14:creationId xmlns:p14="http://schemas.microsoft.com/office/powerpoint/2010/main" val="1711167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0228" y="411847"/>
            <a:ext cx="10515600" cy="608012"/>
          </a:xfrm>
        </p:spPr>
        <p:txBody>
          <a:bodyPr anchor="t">
            <a:normAutofit/>
          </a:bodyPr>
          <a:lstStyle/>
          <a:p>
            <a:r>
              <a:rPr lang="en-US" sz="3200" dirty="0" smtClean="0">
                <a:solidFill>
                  <a:schemeClr val="accent1"/>
                </a:solidFill>
              </a:rPr>
              <a:t>2017.2.4 Release </a:t>
            </a:r>
            <a:endParaRPr lang="en-US" sz="3200" dirty="0">
              <a:solidFill>
                <a:schemeClr val="accent1"/>
              </a:solidFill>
            </a:endParaRPr>
          </a:p>
        </p:txBody>
      </p:sp>
      <p:sp>
        <p:nvSpPr>
          <p:cNvPr id="7" name="Rectangle 6"/>
          <p:cNvSpPr/>
          <p:nvPr/>
        </p:nvSpPr>
        <p:spPr>
          <a:xfrm>
            <a:off x="287359" y="2597879"/>
            <a:ext cx="4355135" cy="2246769"/>
          </a:xfrm>
          <a:prstGeom prst="rect">
            <a:avLst/>
          </a:prstGeom>
        </p:spPr>
        <p:txBody>
          <a:bodyPr wrap="square">
            <a:spAutoFit/>
          </a:bodyPr>
          <a:lstStyle/>
          <a:p>
            <a:r>
              <a:rPr lang="en-US" sz="2400" b="1" dirty="0">
                <a:solidFill>
                  <a:schemeClr val="accent3"/>
                </a:solidFill>
                <a:latin typeface="+mj-lt"/>
              </a:rPr>
              <a:t>Car Rental Usability </a:t>
            </a:r>
            <a:r>
              <a:rPr lang="en-US" sz="2400" b="1" dirty="0" smtClean="0">
                <a:solidFill>
                  <a:schemeClr val="accent3"/>
                </a:solidFill>
                <a:latin typeface="+mj-lt"/>
              </a:rPr>
              <a:t>Improvement</a:t>
            </a:r>
          </a:p>
          <a:p>
            <a:endParaRPr lang="en-US" sz="2000" dirty="0" smtClean="0">
              <a:solidFill>
                <a:schemeClr val="accent3"/>
              </a:solidFill>
              <a:latin typeface="+mj-lt"/>
            </a:endParaRPr>
          </a:p>
          <a:p>
            <a:r>
              <a:rPr lang="en-US" dirty="0" smtClean="0"/>
              <a:t>The </a:t>
            </a:r>
            <a:r>
              <a:rPr lang="en-US" dirty="0"/>
              <a:t>car rental Pick-Up time now displays throughout the booking process. This ensures it is easily seen and if necessary, can be adjusted</a:t>
            </a:r>
            <a:r>
              <a:rPr lang="en-US" dirty="0" smtClean="0"/>
              <a:t>.</a:t>
            </a:r>
            <a:endParaRPr lang="en-US" dirty="0"/>
          </a:p>
        </p:txBody>
      </p:sp>
      <p:pic>
        <p:nvPicPr>
          <p:cNvPr id="3" name="Picture 2"/>
          <p:cNvPicPr>
            <a:picLocks noChangeAspect="1"/>
          </p:cNvPicPr>
          <p:nvPr/>
        </p:nvPicPr>
        <p:blipFill rotWithShape="1">
          <a:blip r:embed="rId2"/>
          <a:srcRect t="19479"/>
          <a:stretch/>
        </p:blipFill>
        <p:spPr>
          <a:xfrm>
            <a:off x="3001530" y="1019859"/>
            <a:ext cx="9094305" cy="1840710"/>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4878305" y="2597879"/>
            <a:ext cx="6981719" cy="4023360"/>
          </a:xfrm>
          <a:prstGeom prst="rect">
            <a:avLst/>
          </a:prstGeom>
          <a:ln>
            <a:solidFill>
              <a:schemeClr val="accent1"/>
            </a:solidFill>
          </a:ln>
        </p:spPr>
      </p:pic>
    </p:spTree>
    <p:extLst>
      <p:ext uri="{BB962C8B-B14F-4D97-AF65-F5344CB8AC3E}">
        <p14:creationId xmlns:p14="http://schemas.microsoft.com/office/powerpoint/2010/main" val="194758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7A7D81"/>
      </a:dk2>
      <a:lt2>
        <a:srgbClr val="B7B8B9"/>
      </a:lt2>
      <a:accent1>
        <a:srgbClr val="266782"/>
      </a:accent1>
      <a:accent2>
        <a:srgbClr val="F1B828"/>
      </a:accent2>
      <a:accent3>
        <a:srgbClr val="99C221"/>
      </a:accent3>
      <a:accent4>
        <a:srgbClr val="53CAEC"/>
      </a:accent4>
      <a:accent5>
        <a:srgbClr val="DBDBDB"/>
      </a:accent5>
      <a:accent6>
        <a:srgbClr val="A5A5A5"/>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rmAutofit/>
      </a:bodyPr>
      <a:lstStyle>
        <a:defPPr>
          <a:defRPr sz="5000" dirty="0" smtClean="0">
            <a:solidFill>
              <a:schemeClr val="accent1"/>
            </a:solidFill>
          </a:defRPr>
        </a:defPPr>
      </a:lstStyle>
    </a:txDef>
  </a:objectDefaults>
  <a:extraClrSchemeLst/>
  <a:extLst>
    <a:ext uri="{05A4C25C-085E-4340-85A3-A5531E510DB2}">
      <thm15:themeFamily xmlns:thm15="http://schemas.microsoft.com/office/thememl/2012/main" name="Presentation4" id="{7228A0FC-8776-974B-9F33-7E962621173B}" vid="{A5D717E6-15E5-1B4A-A4F9-0BC8F5111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newDeem2017</Template>
  <TotalTime>1095</TotalTime>
  <Words>489</Words>
  <Application>Microsoft Macintosh PowerPoint</Application>
  <PresentationFormat>Widescreen</PresentationFormat>
  <Paragraphs>126</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Franklin Gothic Book</vt:lpstr>
      <vt:lpstr>Franklin Gothic Medium</vt:lpstr>
      <vt:lpstr>Roboto</vt:lpstr>
      <vt:lpstr>Arial</vt:lpstr>
      <vt:lpstr>Office Theme</vt:lpstr>
      <vt:lpstr>PowerPoint Presentation</vt:lpstr>
      <vt:lpstr>Agenda</vt:lpstr>
      <vt:lpstr>2017.2.5 Release  </vt:lpstr>
      <vt:lpstr>PowerPoint Presentation</vt:lpstr>
      <vt:lpstr>2017.2.5 Release</vt:lpstr>
      <vt:lpstr>2017.2.5 Release</vt:lpstr>
      <vt:lpstr>2017.2.4 Release </vt:lpstr>
      <vt:lpstr>2017.2.4 Release </vt:lpstr>
      <vt:lpstr>2017.2.4 Release </vt:lpstr>
      <vt:lpstr>2017.2.4 Release </vt:lpstr>
      <vt:lpstr>PowerPoint Presentation</vt:lpstr>
      <vt:lpstr>2017.2.3 Release </vt:lpstr>
      <vt:lpstr>2017.2.3 Release </vt:lpstr>
      <vt:lpstr>PowerPoint Presentation</vt:lpstr>
      <vt:lpstr>PowerPoint Presentation</vt:lpstr>
      <vt:lpstr>PowerPoint Presentation</vt:lpstr>
      <vt:lpstr>PowerPoint Presentation</vt:lpstr>
      <vt:lpstr>Hotel Search Results</vt:lpstr>
      <vt:lpstr>Flight Search Results</vt:lpstr>
      <vt:lpstr>Your Feedback</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Cook</dc:creator>
  <cp:lastModifiedBy>Becca Cook</cp:lastModifiedBy>
  <cp:revision>25</cp:revision>
  <dcterms:created xsi:type="dcterms:W3CDTF">2017-08-29T22:34:26Z</dcterms:created>
  <dcterms:modified xsi:type="dcterms:W3CDTF">2017-09-07T15:34:30Z</dcterms:modified>
</cp:coreProperties>
</file>