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7" r:id="rId2"/>
    <p:sldId id="308" r:id="rId3"/>
    <p:sldId id="364" r:id="rId4"/>
    <p:sldId id="361" r:id="rId5"/>
    <p:sldId id="362" r:id="rId6"/>
    <p:sldId id="335" r:id="rId7"/>
    <p:sldId id="367" r:id="rId8"/>
    <p:sldId id="363" r:id="rId9"/>
    <p:sldId id="365" r:id="rId10"/>
    <p:sldId id="366" r:id="rId11"/>
    <p:sldId id="368" r:id="rId12"/>
    <p:sldId id="369" r:id="rId13"/>
    <p:sldId id="370" r:id="rId14"/>
    <p:sldId id="287"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4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30" autoAdjust="0"/>
    <p:restoredTop sz="95439" autoAdjust="0"/>
  </p:normalViewPr>
  <p:slideViewPr>
    <p:cSldViewPr snapToGrid="0">
      <p:cViewPr>
        <p:scale>
          <a:sx n="123" d="100"/>
          <a:sy n="123" d="100"/>
        </p:scale>
        <p:origin x="280" y="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5D870-9AD7-438C-B7FB-8BDF406292F1}" type="datetimeFigureOut">
              <a:rPr lang="en-US" smtClean="0"/>
              <a:t>3/26/18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1B039-9394-4F0F-8F80-EAC942F55EF0}" type="slidenum">
              <a:rPr lang="en-US" smtClean="0"/>
              <a:t>‹#›</a:t>
            </a:fld>
            <a:endParaRPr lang="en-US"/>
          </a:p>
        </p:txBody>
      </p:sp>
    </p:spTree>
    <p:extLst>
      <p:ext uri="{BB962C8B-B14F-4D97-AF65-F5344CB8AC3E}">
        <p14:creationId xmlns:p14="http://schemas.microsoft.com/office/powerpoint/2010/main" val="233945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1B039-9394-4F0F-8F80-EAC942F55EF0}" type="slidenum">
              <a:rPr lang="en-US" smtClean="0"/>
              <a:t>1</a:t>
            </a:fld>
            <a:endParaRPr lang="en-US"/>
          </a:p>
        </p:txBody>
      </p:sp>
    </p:spTree>
    <p:extLst>
      <p:ext uri="{BB962C8B-B14F-4D97-AF65-F5344CB8AC3E}">
        <p14:creationId xmlns:p14="http://schemas.microsoft.com/office/powerpoint/2010/main" val="111216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E8167-C11F-4F9A-8CAB-6AC103EB4016}" type="slidenum">
              <a:rPr lang="en-US" smtClean="0"/>
              <a:t>14</a:t>
            </a:fld>
            <a:endParaRPr lang="en-US"/>
          </a:p>
        </p:txBody>
      </p:sp>
    </p:spTree>
    <p:extLst>
      <p:ext uri="{BB962C8B-B14F-4D97-AF65-F5344CB8AC3E}">
        <p14:creationId xmlns:p14="http://schemas.microsoft.com/office/powerpoint/2010/main" val="204465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E8167-C11F-4F9A-8CAB-6AC103EB4016}" type="slidenum">
              <a:rPr lang="en-US" smtClean="0"/>
              <a:t>15</a:t>
            </a:fld>
            <a:endParaRPr lang="en-US"/>
          </a:p>
        </p:txBody>
      </p:sp>
    </p:spTree>
    <p:extLst>
      <p:ext uri="{BB962C8B-B14F-4D97-AF65-F5344CB8AC3E}">
        <p14:creationId xmlns:p14="http://schemas.microsoft.com/office/powerpoint/2010/main" val="47731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 top / text bottom">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715000"/>
            <a:ext cx="12192000" cy="1143000"/>
          </a:xfrm>
          <a:prstGeom prst="rect">
            <a:avLst/>
          </a:prstGeom>
        </p:spPr>
      </p:pic>
      <p:sp>
        <p:nvSpPr>
          <p:cNvPr id="7" name="Picture Placeholder 6"/>
          <p:cNvSpPr>
            <a:spLocks noGrp="1"/>
          </p:cNvSpPr>
          <p:nvPr>
            <p:ph type="pic" sz="quarter" idx="10"/>
          </p:nvPr>
        </p:nvSpPr>
        <p:spPr>
          <a:xfrm>
            <a:off x="0" y="0"/>
            <a:ext cx="12192000" cy="5715000"/>
          </a:xfrm>
        </p:spPr>
        <p:txBody>
          <a:bodyPr/>
          <a:lstStyle/>
          <a:p>
            <a:r>
              <a:rPr lang="en-US" smtClean="0"/>
              <a:t>Drag picture to placeholder or click icon to add</a:t>
            </a:r>
            <a:endParaRPr lang="en-US"/>
          </a:p>
        </p:txBody>
      </p:sp>
      <p:sp>
        <p:nvSpPr>
          <p:cNvPr id="11" name="Rectangle 10"/>
          <p:cNvSpPr/>
          <p:nvPr userDrawn="1"/>
        </p:nvSpPr>
        <p:spPr>
          <a:xfrm>
            <a:off x="1" y="5715000"/>
            <a:ext cx="12192000" cy="1143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1500" y="6356350"/>
            <a:ext cx="919103" cy="265967"/>
          </a:xfrm>
          <a:prstGeom prst="rect">
            <a:avLst/>
          </a:prstGeom>
        </p:spPr>
      </p:pic>
      <p:sp>
        <p:nvSpPr>
          <p:cNvPr id="9" name="Text Placeholder 8"/>
          <p:cNvSpPr>
            <a:spLocks noGrp="1"/>
          </p:cNvSpPr>
          <p:nvPr>
            <p:ph type="body" sz="quarter" idx="11"/>
          </p:nvPr>
        </p:nvSpPr>
        <p:spPr>
          <a:xfrm>
            <a:off x="571500" y="1238250"/>
            <a:ext cx="5524500" cy="4241067"/>
          </a:xfrm>
        </p:spPr>
        <p:txBody>
          <a:bodyPr anchor="b">
            <a:normAutofit/>
          </a:bodyPr>
          <a:lstStyle>
            <a:lvl1pPr marL="0" indent="0">
              <a:buNone/>
              <a:defRPr sz="44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3095130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r>
              <a:rPr lang="en-US" smtClean="0"/>
              <a:t>Drag picture to placeholder or click icon to add</a:t>
            </a:r>
            <a:endParaRPr lang="en-US"/>
          </a:p>
        </p:txBody>
      </p:sp>
      <p:sp>
        <p:nvSpPr>
          <p:cNvPr id="10" name="Text Placeholder 9"/>
          <p:cNvSpPr>
            <a:spLocks noGrp="1"/>
          </p:cNvSpPr>
          <p:nvPr>
            <p:ph type="body" sz="quarter" idx="11"/>
          </p:nvPr>
        </p:nvSpPr>
        <p:spPr>
          <a:xfrm>
            <a:off x="1611011" y="4546600"/>
            <a:ext cx="8690578" cy="1473200"/>
          </a:xfrm>
        </p:spPr>
        <p:txBody>
          <a:bodyPr>
            <a:normAutofit/>
          </a:bodyPr>
          <a:lstStyle>
            <a:lvl1pPr marL="0" indent="0">
              <a:buNone/>
              <a:defRPr sz="24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7045744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482E4-9FF2-4BFA-B440-A8665FED46B9}" type="datetimeFigureOut">
              <a:rPr lang="en-US" smtClean="0"/>
              <a:t>3/26/18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8716553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r="-82"/>
          <a:stretch/>
        </p:blipFill>
        <p:spPr>
          <a:xfrm>
            <a:off x="-44971" y="0"/>
            <a:ext cx="12246963" cy="6880485"/>
          </a:xfrm>
          <a:prstGeom prst="rect">
            <a:avLst/>
          </a:prstGeom>
        </p:spPr>
      </p:pic>
      <p:sp>
        <p:nvSpPr>
          <p:cNvPr id="2" name="Title 1"/>
          <p:cNvSpPr>
            <a:spLocks noGrp="1"/>
          </p:cNvSpPr>
          <p:nvPr>
            <p:ph type="title"/>
          </p:nvPr>
        </p:nvSpPr>
        <p:spPr>
          <a:xfrm>
            <a:off x="571500" y="1747864"/>
            <a:ext cx="10515600" cy="1325563"/>
          </a:xfrm>
        </p:spPr>
        <p:txBody>
          <a:bodyPr/>
          <a:lstStyle>
            <a:lvl1pPr>
              <a:defRPr>
                <a:solidFill>
                  <a:schemeClr val="bg1"/>
                </a:solidFill>
              </a:defRPr>
            </a:lvl1pPr>
          </a:lstStyle>
          <a:p>
            <a:r>
              <a:rPr lang="en-US" smtClean="0"/>
              <a:t>Click to edit Master title style</a:t>
            </a:r>
            <a:endParaRPr lang="en-US" dirty="0"/>
          </a:p>
        </p:txBody>
      </p:sp>
      <p:cxnSp>
        <p:nvCxnSpPr>
          <p:cNvPr id="21" name="Straight Connector 20"/>
          <p:cNvCxnSpPr/>
          <p:nvPr userDrawn="1"/>
        </p:nvCxnSpPr>
        <p:spPr>
          <a:xfrm>
            <a:off x="3035300" y="3263927"/>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083300" y="3206380"/>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9113838" y="3206380"/>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6"/>
          <p:cNvSpPr>
            <a:spLocks noGrp="1"/>
          </p:cNvSpPr>
          <p:nvPr>
            <p:ph type="body" sz="quarter" idx="12"/>
          </p:nvPr>
        </p:nvSpPr>
        <p:spPr>
          <a:xfrm>
            <a:off x="562769"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ext Placeholder 16"/>
          <p:cNvSpPr>
            <a:spLocks noGrp="1"/>
          </p:cNvSpPr>
          <p:nvPr>
            <p:ph type="body" sz="quarter" idx="13"/>
          </p:nvPr>
        </p:nvSpPr>
        <p:spPr>
          <a:xfrm>
            <a:off x="3587254"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Text Placeholder 16"/>
          <p:cNvSpPr>
            <a:spLocks noGrp="1"/>
          </p:cNvSpPr>
          <p:nvPr>
            <p:ph type="body" sz="quarter" idx="14"/>
          </p:nvPr>
        </p:nvSpPr>
        <p:spPr>
          <a:xfrm>
            <a:off x="6666466"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2" name="Text Placeholder 16"/>
          <p:cNvSpPr>
            <a:spLocks noGrp="1"/>
          </p:cNvSpPr>
          <p:nvPr>
            <p:ph type="body" sz="quarter" idx="15"/>
          </p:nvPr>
        </p:nvSpPr>
        <p:spPr>
          <a:xfrm>
            <a:off x="9729190"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248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1500" y="1747864"/>
            <a:ext cx="10515600" cy="1325563"/>
          </a:xfrm>
        </p:spPr>
        <p:txBody>
          <a:bodyPr/>
          <a:lstStyle>
            <a:lvl1pPr>
              <a:defRPr>
                <a:solidFill>
                  <a:schemeClr val="bg1"/>
                </a:solidFill>
              </a:defRPr>
            </a:lvl1pPr>
          </a:lstStyle>
          <a:p>
            <a:r>
              <a:rPr lang="en-US" smtClean="0"/>
              <a:t>Click to edit Master title style</a:t>
            </a:r>
            <a:endParaRPr lang="en-US" dirty="0"/>
          </a:p>
        </p:txBody>
      </p:sp>
      <p:sp>
        <p:nvSpPr>
          <p:cNvPr id="24" name="Text Placeholder 16"/>
          <p:cNvSpPr>
            <a:spLocks noGrp="1"/>
          </p:cNvSpPr>
          <p:nvPr>
            <p:ph type="body" sz="quarter" idx="12" hasCustomPrompt="1"/>
          </p:nvPr>
        </p:nvSpPr>
        <p:spPr>
          <a:xfrm>
            <a:off x="562768" y="3429000"/>
            <a:ext cx="9090898" cy="2933700"/>
          </a:xfrm>
        </p:spPr>
        <p:txBody>
          <a:bodyPr>
            <a:noAutofit/>
          </a:bodyPr>
          <a:lstStyle>
            <a:lvl1pPr marL="0" indent="0" algn="l">
              <a:buNone/>
              <a:defRPr sz="2000">
                <a:solidFill>
                  <a:schemeClr val="bg1"/>
                </a:solidFill>
              </a:defRPr>
            </a:lvl1pPr>
            <a:lvl2pPr marL="457200" indent="0" algn="l">
              <a:buNone/>
              <a:defRPr sz="2000">
                <a:solidFill>
                  <a:schemeClr val="bg1"/>
                </a:solidFill>
              </a:defRPr>
            </a:lvl2pPr>
            <a:lvl3pPr marL="914400" indent="0" algn="l">
              <a:buNone/>
              <a:defRPr sz="2000">
                <a:solidFill>
                  <a:schemeClr val="bg1"/>
                </a:solidFill>
              </a:defRPr>
            </a:lvl3pPr>
            <a:lvl4pPr marL="1371600" indent="0" algn="l">
              <a:buNone/>
              <a:defRPr sz="2000">
                <a:solidFill>
                  <a:schemeClr val="bg1"/>
                </a:solidFill>
              </a:defRPr>
            </a:lvl4pPr>
            <a:lvl5pPr marL="1828800" indent="0" algn="l">
              <a:buNone/>
              <a:defRPr sz="2000">
                <a:solidFill>
                  <a:schemeClr val="bg1"/>
                </a:solidFill>
              </a:defRPr>
            </a:lvl5pPr>
          </a:lstStyle>
          <a:p>
            <a:pPr lvl="0"/>
            <a:r>
              <a:rPr lang="en-US" dirty="0" smtClean="0"/>
              <a:t>Click to edit Master </a:t>
            </a:r>
            <a:r>
              <a:rPr lang="en-US" dirty="0" err="1" smtClean="0"/>
              <a:t>ext</a:t>
            </a:r>
            <a:r>
              <a:rPr lang="en-US" dirty="0" smtClean="0"/>
              <a: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87200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131"/>
          <a:stretch/>
        </p:blipFill>
        <p:spPr>
          <a:xfrm>
            <a:off x="-36312" y="-17696"/>
            <a:ext cx="12228312" cy="6891738"/>
          </a:xfrm>
          <a:prstGeom prst="rect">
            <a:avLst/>
          </a:prstGeom>
        </p:spPr>
      </p:pic>
      <p:sp>
        <p:nvSpPr>
          <p:cNvPr id="7" name="Freeform 6"/>
          <p:cNvSpPr/>
          <p:nvPr userDrawn="1"/>
        </p:nvSpPr>
        <p:spPr>
          <a:xfrm rot="10800000">
            <a:off x="9358924" y="1"/>
            <a:ext cx="6997700" cy="6858001"/>
          </a:xfrm>
          <a:custGeom>
            <a:avLst/>
            <a:gdLst>
              <a:gd name="connsiteX0" fmla="*/ 3600450 w 6997700"/>
              <a:gd name="connsiteY0" fmla="*/ 0 h 6858001"/>
              <a:gd name="connsiteX1" fmla="*/ 5736167 w 6997700"/>
              <a:gd name="connsiteY1" fmla="*/ 0 h 6858001"/>
              <a:gd name="connsiteX2" fmla="*/ 6997700 w 6997700"/>
              <a:gd name="connsiteY2" fmla="*/ 3445934 h 6858001"/>
              <a:gd name="connsiteX3" fmla="*/ 5736167 w 6997700"/>
              <a:gd name="connsiteY3" fmla="*/ 6858001 h 6858001"/>
              <a:gd name="connsiteX4" fmla="*/ 4076700 w 6997700"/>
              <a:gd name="connsiteY4" fmla="*/ 6858001 h 6858001"/>
              <a:gd name="connsiteX5" fmla="*/ 3600450 w 6997700"/>
              <a:gd name="connsiteY5" fmla="*/ 6858001 h 6858001"/>
              <a:gd name="connsiteX6" fmla="*/ 0 w 6997700"/>
              <a:gd name="connsiteY6" fmla="*/ 6858001 h 6858001"/>
              <a:gd name="connsiteX7" fmla="*/ 0 w 6997700"/>
              <a:gd name="connsiteY7" fmla="*/ 1 h 6858001"/>
              <a:gd name="connsiteX8" fmla="*/ 3600450 w 6997700"/>
              <a:gd name="connsiteY8"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700" h="6858001">
                <a:moveTo>
                  <a:pt x="3600450" y="0"/>
                </a:moveTo>
                <a:lnTo>
                  <a:pt x="5736167" y="0"/>
                </a:lnTo>
                <a:lnTo>
                  <a:pt x="6997700" y="3445934"/>
                </a:lnTo>
                <a:lnTo>
                  <a:pt x="5736167" y="6858001"/>
                </a:lnTo>
                <a:lnTo>
                  <a:pt x="4076700" y="6858001"/>
                </a:lnTo>
                <a:lnTo>
                  <a:pt x="3600450" y="6858001"/>
                </a:lnTo>
                <a:lnTo>
                  <a:pt x="0" y="6858001"/>
                </a:lnTo>
                <a:lnTo>
                  <a:pt x="0" y="1"/>
                </a:lnTo>
                <a:lnTo>
                  <a:pt x="3600450" y="1"/>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p:cNvGrpSpPr/>
          <p:nvPr userDrawn="1"/>
        </p:nvGrpSpPr>
        <p:grpSpPr>
          <a:xfrm>
            <a:off x="10798495" y="6315041"/>
            <a:ext cx="894291" cy="257489"/>
            <a:chOff x="4557713" y="-1216025"/>
            <a:chExt cx="3076576" cy="885825"/>
          </a:xfrm>
          <a:solidFill>
            <a:schemeClr val="bg1"/>
          </a:solidFill>
        </p:grpSpPr>
        <p:sp>
          <p:nvSpPr>
            <p:cNvPr id="9" name="Freeform 5"/>
            <p:cNvSpPr>
              <a:spLocks noEditPoints="1"/>
            </p:cNvSpPr>
            <p:nvPr/>
          </p:nvSpPr>
          <p:spPr bwMode="auto">
            <a:xfrm>
              <a:off x="4557713" y="-1009650"/>
              <a:ext cx="665163" cy="676275"/>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310188" y="-1216025"/>
              <a:ext cx="574675" cy="882650"/>
            </a:xfrm>
            <a:custGeom>
              <a:avLst/>
              <a:gdLst>
                <a:gd name="T0" fmla="*/ 0 w 362"/>
                <a:gd name="T1" fmla="*/ 556 h 556"/>
                <a:gd name="T2" fmla="*/ 362 w 362"/>
                <a:gd name="T3" fmla="*/ 424 h 556"/>
                <a:gd name="T4" fmla="*/ 362 w 362"/>
                <a:gd name="T5" fmla="*/ 323 h 556"/>
                <a:gd name="T6" fmla="*/ 102 w 362"/>
                <a:gd name="T7" fmla="*/ 422 h 556"/>
                <a:gd name="T8" fmla="*/ 102 w 362"/>
                <a:gd name="T9" fmla="*/ 359 h 556"/>
                <a:gd name="T10" fmla="*/ 362 w 362"/>
                <a:gd name="T11" fmla="*/ 261 h 556"/>
                <a:gd name="T12" fmla="*/ 362 w 362"/>
                <a:gd name="T13" fmla="*/ 163 h 556"/>
                <a:gd name="T14" fmla="*/ 102 w 362"/>
                <a:gd name="T15" fmla="*/ 261 h 556"/>
                <a:gd name="T16" fmla="*/ 102 w 362"/>
                <a:gd name="T17" fmla="*/ 197 h 556"/>
                <a:gd name="T18" fmla="*/ 362 w 362"/>
                <a:gd name="T19" fmla="*/ 99 h 556"/>
                <a:gd name="T20" fmla="*/ 362 w 362"/>
                <a:gd name="T21" fmla="*/ 0 h 556"/>
                <a:gd name="T22" fmla="*/ 0 w 362"/>
                <a:gd name="T23" fmla="*/ 130 h 556"/>
                <a:gd name="T24" fmla="*/ 0 w 362"/>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556">
                  <a:moveTo>
                    <a:pt x="0" y="556"/>
                  </a:moveTo>
                  <a:lnTo>
                    <a:pt x="362" y="424"/>
                  </a:lnTo>
                  <a:lnTo>
                    <a:pt x="362" y="323"/>
                  </a:lnTo>
                  <a:lnTo>
                    <a:pt x="102" y="422"/>
                  </a:lnTo>
                  <a:lnTo>
                    <a:pt x="102" y="359"/>
                  </a:lnTo>
                  <a:lnTo>
                    <a:pt x="362" y="261"/>
                  </a:lnTo>
                  <a:lnTo>
                    <a:pt x="362" y="163"/>
                  </a:lnTo>
                  <a:lnTo>
                    <a:pt x="102" y="261"/>
                  </a:lnTo>
                  <a:lnTo>
                    <a:pt x="102" y="197"/>
                  </a:lnTo>
                  <a:lnTo>
                    <a:pt x="362" y="99"/>
                  </a:lnTo>
                  <a:lnTo>
                    <a:pt x="362" y="0"/>
                  </a:lnTo>
                  <a:lnTo>
                    <a:pt x="0" y="130"/>
                  </a:lnTo>
                  <a:lnTo>
                    <a:pt x="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5975351" y="-1216025"/>
              <a:ext cx="576263" cy="882650"/>
            </a:xfrm>
            <a:custGeom>
              <a:avLst/>
              <a:gdLst>
                <a:gd name="T0" fmla="*/ 363 w 363"/>
                <a:gd name="T1" fmla="*/ 556 h 556"/>
                <a:gd name="T2" fmla="*/ 0 w 363"/>
                <a:gd name="T3" fmla="*/ 424 h 556"/>
                <a:gd name="T4" fmla="*/ 0 w 363"/>
                <a:gd name="T5" fmla="*/ 323 h 556"/>
                <a:gd name="T6" fmla="*/ 261 w 363"/>
                <a:gd name="T7" fmla="*/ 422 h 556"/>
                <a:gd name="T8" fmla="*/ 261 w 363"/>
                <a:gd name="T9" fmla="*/ 359 h 556"/>
                <a:gd name="T10" fmla="*/ 0 w 363"/>
                <a:gd name="T11" fmla="*/ 261 h 556"/>
                <a:gd name="T12" fmla="*/ 0 w 363"/>
                <a:gd name="T13" fmla="*/ 163 h 556"/>
                <a:gd name="T14" fmla="*/ 261 w 363"/>
                <a:gd name="T15" fmla="*/ 261 h 556"/>
                <a:gd name="T16" fmla="*/ 261 w 363"/>
                <a:gd name="T17" fmla="*/ 197 h 556"/>
                <a:gd name="T18" fmla="*/ 0 w 363"/>
                <a:gd name="T19" fmla="*/ 99 h 556"/>
                <a:gd name="T20" fmla="*/ 0 w 363"/>
                <a:gd name="T21" fmla="*/ 0 h 556"/>
                <a:gd name="T22" fmla="*/ 363 w 363"/>
                <a:gd name="T23" fmla="*/ 130 h 556"/>
                <a:gd name="T24" fmla="*/ 363 w 363"/>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556">
                  <a:moveTo>
                    <a:pt x="363" y="556"/>
                  </a:moveTo>
                  <a:lnTo>
                    <a:pt x="0" y="424"/>
                  </a:lnTo>
                  <a:lnTo>
                    <a:pt x="0" y="323"/>
                  </a:lnTo>
                  <a:lnTo>
                    <a:pt x="261" y="422"/>
                  </a:lnTo>
                  <a:lnTo>
                    <a:pt x="261" y="359"/>
                  </a:lnTo>
                  <a:lnTo>
                    <a:pt x="0" y="261"/>
                  </a:lnTo>
                  <a:lnTo>
                    <a:pt x="0" y="163"/>
                  </a:lnTo>
                  <a:lnTo>
                    <a:pt x="261" y="261"/>
                  </a:lnTo>
                  <a:lnTo>
                    <a:pt x="261" y="197"/>
                  </a:lnTo>
                  <a:lnTo>
                    <a:pt x="0" y="99"/>
                  </a:lnTo>
                  <a:lnTo>
                    <a:pt x="0" y="0"/>
                  </a:lnTo>
                  <a:lnTo>
                    <a:pt x="363" y="130"/>
                  </a:lnTo>
                  <a:lnTo>
                    <a:pt x="363"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37338" y="-1009650"/>
              <a:ext cx="779463" cy="676275"/>
            </a:xfrm>
            <a:custGeom>
              <a:avLst/>
              <a:gdLst>
                <a:gd name="T0" fmla="*/ 389 w 491"/>
                <a:gd name="T1" fmla="*/ 0 h 426"/>
                <a:gd name="T2" fmla="*/ 389 w 491"/>
                <a:gd name="T3" fmla="*/ 0 h 426"/>
                <a:gd name="T4" fmla="*/ 389 w 491"/>
                <a:gd name="T5" fmla="*/ 0 h 426"/>
                <a:gd name="T6" fmla="*/ 247 w 491"/>
                <a:gd name="T7" fmla="*/ 234 h 426"/>
                <a:gd name="T8" fmla="*/ 105 w 491"/>
                <a:gd name="T9" fmla="*/ 0 h 426"/>
                <a:gd name="T10" fmla="*/ 105 w 491"/>
                <a:gd name="T11" fmla="*/ 0 h 426"/>
                <a:gd name="T12" fmla="*/ 105 w 491"/>
                <a:gd name="T13" fmla="*/ 0 h 426"/>
                <a:gd name="T14" fmla="*/ 0 w 491"/>
                <a:gd name="T15" fmla="*/ 0 h 426"/>
                <a:gd name="T16" fmla="*/ 0 w 491"/>
                <a:gd name="T17" fmla="*/ 423 h 426"/>
                <a:gd name="T18" fmla="*/ 105 w 491"/>
                <a:gd name="T19" fmla="*/ 423 h 426"/>
                <a:gd name="T20" fmla="*/ 105 w 491"/>
                <a:gd name="T21" fmla="*/ 191 h 426"/>
                <a:gd name="T22" fmla="*/ 247 w 491"/>
                <a:gd name="T23" fmla="*/ 426 h 426"/>
                <a:gd name="T24" fmla="*/ 389 w 491"/>
                <a:gd name="T25" fmla="*/ 191 h 426"/>
                <a:gd name="T26" fmla="*/ 389 w 491"/>
                <a:gd name="T27" fmla="*/ 423 h 426"/>
                <a:gd name="T28" fmla="*/ 491 w 491"/>
                <a:gd name="T29" fmla="*/ 423 h 426"/>
                <a:gd name="T30" fmla="*/ 491 w 491"/>
                <a:gd name="T31" fmla="*/ 0 h 426"/>
                <a:gd name="T32" fmla="*/ 389 w 491"/>
                <a:gd name="T3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426">
                  <a:moveTo>
                    <a:pt x="389" y="0"/>
                  </a:moveTo>
                  <a:lnTo>
                    <a:pt x="389" y="0"/>
                  </a:lnTo>
                  <a:lnTo>
                    <a:pt x="389" y="0"/>
                  </a:lnTo>
                  <a:lnTo>
                    <a:pt x="247" y="234"/>
                  </a:lnTo>
                  <a:lnTo>
                    <a:pt x="105" y="0"/>
                  </a:lnTo>
                  <a:lnTo>
                    <a:pt x="105" y="0"/>
                  </a:lnTo>
                  <a:lnTo>
                    <a:pt x="105" y="0"/>
                  </a:lnTo>
                  <a:lnTo>
                    <a:pt x="0" y="0"/>
                  </a:lnTo>
                  <a:lnTo>
                    <a:pt x="0" y="423"/>
                  </a:lnTo>
                  <a:lnTo>
                    <a:pt x="105" y="423"/>
                  </a:lnTo>
                  <a:lnTo>
                    <a:pt x="105" y="191"/>
                  </a:lnTo>
                  <a:lnTo>
                    <a:pt x="247" y="426"/>
                  </a:lnTo>
                  <a:lnTo>
                    <a:pt x="389" y="191"/>
                  </a:lnTo>
                  <a:lnTo>
                    <a:pt x="389" y="423"/>
                  </a:lnTo>
                  <a:lnTo>
                    <a:pt x="491" y="423"/>
                  </a:lnTo>
                  <a:lnTo>
                    <a:pt x="491" y="0"/>
                  </a:lnTo>
                  <a:lnTo>
                    <a:pt x="3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p:nvSpPr>
          <p:spPr bwMode="auto">
            <a:xfrm>
              <a:off x="7473951" y="-493713"/>
              <a:ext cx="160338" cy="163513"/>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Text Placeholder 26"/>
          <p:cNvSpPr>
            <a:spLocks noGrp="1"/>
          </p:cNvSpPr>
          <p:nvPr>
            <p:ph type="body" sz="quarter" idx="10"/>
          </p:nvPr>
        </p:nvSpPr>
        <p:spPr>
          <a:xfrm>
            <a:off x="623887" y="402955"/>
            <a:ext cx="10958513" cy="1998473"/>
          </a:xfrm>
        </p:spPr>
        <p:txBody>
          <a:bodyPr anchor="b">
            <a:normAutofit/>
          </a:bodyPr>
          <a:lstStyle>
            <a:lvl1pPr marL="0" indent="0">
              <a:buNone/>
              <a:defRPr sz="5000" b="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31" name="Text Placeholder 29"/>
          <p:cNvSpPr>
            <a:spLocks noGrp="1"/>
          </p:cNvSpPr>
          <p:nvPr>
            <p:ph type="body" sz="quarter" idx="11"/>
          </p:nvPr>
        </p:nvSpPr>
        <p:spPr>
          <a:xfrm>
            <a:off x="1899056" y="3366726"/>
            <a:ext cx="6315046" cy="601663"/>
          </a:xfrm>
        </p:spPr>
        <p:txBody>
          <a:bodyPr>
            <a:noAutofit/>
          </a:bodyPr>
          <a:lstStyle>
            <a:lvl1pPr marL="0" indent="0">
              <a:buNone/>
              <a:defRPr sz="3500" b="1">
                <a:solidFill>
                  <a:schemeClr val="accent1"/>
                </a:solidFill>
                <a:latin typeface="+mj-lt"/>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smtClean="0"/>
              <a:t>Click to edit Master text styles</a:t>
            </a:r>
          </a:p>
        </p:txBody>
      </p:sp>
      <p:sp>
        <p:nvSpPr>
          <p:cNvPr id="33" name="Text Placeholder 29"/>
          <p:cNvSpPr>
            <a:spLocks noGrp="1"/>
          </p:cNvSpPr>
          <p:nvPr>
            <p:ph type="body" sz="quarter" idx="12"/>
          </p:nvPr>
        </p:nvSpPr>
        <p:spPr>
          <a:xfrm>
            <a:off x="1899056" y="5417222"/>
            <a:ext cx="6315046" cy="601663"/>
          </a:xfrm>
        </p:spPr>
        <p:txBody>
          <a:bodyPr>
            <a:noAutofit/>
          </a:bodyPr>
          <a:lstStyle>
            <a:lvl1pPr marL="0" indent="0">
              <a:buNone/>
              <a:defRPr sz="3500" b="1">
                <a:solidFill>
                  <a:schemeClr val="accent1"/>
                </a:solidFill>
                <a:latin typeface="+mj-lt"/>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smtClean="0"/>
              <a:t>Click to edit Master text styles</a:t>
            </a:r>
          </a:p>
        </p:txBody>
      </p:sp>
      <p:sp>
        <p:nvSpPr>
          <p:cNvPr id="38" name="Text Placeholder 36"/>
          <p:cNvSpPr>
            <a:spLocks noGrp="1"/>
          </p:cNvSpPr>
          <p:nvPr>
            <p:ph type="body" sz="quarter" idx="13"/>
          </p:nvPr>
        </p:nvSpPr>
        <p:spPr>
          <a:xfrm>
            <a:off x="1924198" y="4035464"/>
            <a:ext cx="6016643" cy="119062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smtClean="0"/>
              <a:t>Click to edit Master text styles</a:t>
            </a:r>
          </a:p>
        </p:txBody>
      </p:sp>
      <p:sp>
        <p:nvSpPr>
          <p:cNvPr id="40" name="Text Placeholder 36"/>
          <p:cNvSpPr>
            <a:spLocks noGrp="1"/>
          </p:cNvSpPr>
          <p:nvPr>
            <p:ph type="body" sz="quarter" idx="14"/>
          </p:nvPr>
        </p:nvSpPr>
        <p:spPr>
          <a:xfrm>
            <a:off x="1924197" y="6132455"/>
            <a:ext cx="6016643" cy="725546"/>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smtClean="0"/>
              <a:t>Click to edit Master text styles</a:t>
            </a:r>
          </a:p>
        </p:txBody>
      </p:sp>
    </p:spTree>
    <p:extLst>
      <p:ext uri="{BB962C8B-B14F-4D97-AF65-F5344CB8AC3E}">
        <p14:creationId xmlns:p14="http://schemas.microsoft.com/office/powerpoint/2010/main" val="108843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 top / text bottom v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r>
              <a:rPr lang="en-US" smtClean="0"/>
              <a:t>Drag picture to placeholder or click icon to add</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1500" y="6356350"/>
            <a:ext cx="919103" cy="265967"/>
          </a:xfrm>
          <a:prstGeom prst="rect">
            <a:avLst/>
          </a:prstGeom>
        </p:spPr>
      </p:pic>
      <p:sp>
        <p:nvSpPr>
          <p:cNvPr id="9" name="Text Placeholder 8"/>
          <p:cNvSpPr>
            <a:spLocks noGrp="1"/>
          </p:cNvSpPr>
          <p:nvPr>
            <p:ph type="body" sz="quarter" idx="11"/>
          </p:nvPr>
        </p:nvSpPr>
        <p:spPr>
          <a:xfrm>
            <a:off x="571500" y="613611"/>
            <a:ext cx="5524500" cy="2573356"/>
          </a:xfrm>
        </p:spPr>
        <p:txBody>
          <a:bodyPr anchor="b">
            <a:normAutofit/>
          </a:bodyPr>
          <a:lstStyle>
            <a:lvl1pPr marL="0" indent="0">
              <a:buNone/>
              <a:defRPr sz="5000">
                <a:solidFill>
                  <a:schemeClr val="accent2"/>
                </a:solidFill>
                <a:latin typeface="+mj-lt"/>
              </a:defRPr>
            </a:lvl1pPr>
          </a:lstStyle>
          <a:p>
            <a:pPr lvl="0"/>
            <a:r>
              <a:rPr lang="en-US" smtClean="0"/>
              <a:t>Click to edit Master text styles</a:t>
            </a:r>
          </a:p>
        </p:txBody>
      </p:sp>
      <p:sp>
        <p:nvSpPr>
          <p:cNvPr id="3" name="Text Placeholder 2"/>
          <p:cNvSpPr>
            <a:spLocks noGrp="1"/>
          </p:cNvSpPr>
          <p:nvPr>
            <p:ph type="body" sz="quarter" idx="12"/>
          </p:nvPr>
        </p:nvSpPr>
        <p:spPr>
          <a:xfrm>
            <a:off x="1209675" y="3406042"/>
            <a:ext cx="4886325" cy="2714625"/>
          </a:xfrm>
        </p:spPr>
        <p:txBody>
          <a:bodyPr>
            <a:normAutofit/>
          </a:bodyPr>
          <a:lstStyle>
            <a:lvl1pPr marL="0" indent="0">
              <a:lnSpc>
                <a:spcPct val="150000"/>
              </a:lnSpc>
              <a:buNone/>
              <a:defRPr sz="2000">
                <a:solidFill>
                  <a:schemeClr val="accent1"/>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115477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001837"/>
            <a:ext cx="5353050" cy="1508125"/>
          </a:xfrm>
        </p:spPr>
        <p:txBody>
          <a:bodyPr anchor="b">
            <a:normAutofit/>
          </a:bodyPr>
          <a:lstStyle>
            <a:lvl1pPr algn="l">
              <a:defRPr sz="48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535305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0339848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001837"/>
            <a:ext cx="5353050" cy="1508125"/>
          </a:xfrm>
        </p:spPr>
        <p:txBody>
          <a:bodyPr anchor="b">
            <a:normAutofit/>
          </a:bodyPr>
          <a:lstStyle>
            <a:lvl1pPr algn="l">
              <a:defRPr sz="48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535305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307496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7"/>
          <p:cNvSpPr>
            <a:spLocks/>
          </p:cNvSpPr>
          <p:nvPr userDrawn="1"/>
        </p:nvSpPr>
        <p:spPr bwMode="auto">
          <a:xfrm rot="10800000">
            <a:off x="0" y="-856848"/>
            <a:ext cx="12191999" cy="8813629"/>
          </a:xfrm>
          <a:custGeom>
            <a:avLst/>
            <a:gdLst>
              <a:gd name="T0" fmla="*/ 0 w 4327"/>
              <a:gd name="T1" fmla="*/ 797 h 3128"/>
              <a:gd name="T2" fmla="*/ 0 w 4327"/>
              <a:gd name="T3" fmla="*/ 3128 h 3128"/>
              <a:gd name="T4" fmla="*/ 2177 w 4327"/>
              <a:gd name="T5" fmla="*/ 2331 h 3128"/>
              <a:gd name="T6" fmla="*/ 4327 w 4327"/>
              <a:gd name="T7" fmla="*/ 3128 h 3128"/>
              <a:gd name="T8" fmla="*/ 4327 w 4327"/>
              <a:gd name="T9" fmla="*/ 797 h 3128"/>
              <a:gd name="T10" fmla="*/ 2160 w 4327"/>
              <a:gd name="T11" fmla="*/ 0 h 3128"/>
              <a:gd name="T12" fmla="*/ 0 w 4327"/>
              <a:gd name="T13" fmla="*/ 797 h 3128"/>
            </a:gdLst>
            <a:ahLst/>
            <a:cxnLst>
              <a:cxn ang="0">
                <a:pos x="T0" y="T1"/>
              </a:cxn>
              <a:cxn ang="0">
                <a:pos x="T2" y="T3"/>
              </a:cxn>
              <a:cxn ang="0">
                <a:pos x="T4" y="T5"/>
              </a:cxn>
              <a:cxn ang="0">
                <a:pos x="T6" y="T7"/>
              </a:cxn>
              <a:cxn ang="0">
                <a:pos x="T8" y="T9"/>
              </a:cxn>
              <a:cxn ang="0">
                <a:pos x="T10" y="T11"/>
              </a:cxn>
              <a:cxn ang="0">
                <a:pos x="T12" y="T13"/>
              </a:cxn>
            </a:cxnLst>
            <a:rect l="0" t="0" r="r" b="b"/>
            <a:pathLst>
              <a:path w="4327" h="3128">
                <a:moveTo>
                  <a:pt x="0" y="797"/>
                </a:moveTo>
                <a:lnTo>
                  <a:pt x="0" y="3128"/>
                </a:lnTo>
                <a:lnTo>
                  <a:pt x="2177" y="2331"/>
                </a:lnTo>
                <a:lnTo>
                  <a:pt x="4327" y="3128"/>
                </a:lnTo>
                <a:lnTo>
                  <a:pt x="4327" y="797"/>
                </a:lnTo>
                <a:lnTo>
                  <a:pt x="2160" y="0"/>
                </a:lnTo>
                <a:lnTo>
                  <a:pt x="0" y="7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userDrawn="1"/>
        </p:nvSpPr>
        <p:spPr>
          <a:xfrm>
            <a:off x="-2" y="1"/>
            <a:ext cx="12020551" cy="150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CBEF80E-88FE-4663-A19E-B51F2F8A2909}" type="slidenum">
              <a:rPr lang="en-US" smtClean="0"/>
              <a:pPr/>
              <a:t>‹#›</a:t>
            </a:fld>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78731" y="6353175"/>
            <a:ext cx="1234536" cy="357247"/>
          </a:xfrm>
          <a:prstGeom prst="rect">
            <a:avLst/>
          </a:prstGeom>
        </p:spPr>
      </p:pic>
      <p:sp>
        <p:nvSpPr>
          <p:cNvPr id="12" name="Rectangle 11"/>
          <p:cNvSpPr/>
          <p:nvPr userDrawn="1"/>
        </p:nvSpPr>
        <p:spPr>
          <a:xfrm>
            <a:off x="-2" y="0"/>
            <a:ext cx="12192002" cy="1788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38200" y="365126"/>
            <a:ext cx="10515600" cy="992196"/>
          </a:xfrm>
        </p:spPr>
        <p:txBody>
          <a:bodyPr anchor="b" anchorCtr="0">
            <a:normAutofit/>
          </a:bodyPr>
          <a:lstStyle>
            <a:lvl1pPr>
              <a:defRPr sz="3200" b="0">
                <a:solidFill>
                  <a:schemeClr val="accent1"/>
                </a:solidFill>
              </a:defRPr>
            </a:lvl1pPr>
          </a:lstStyle>
          <a:p>
            <a:r>
              <a:rPr lang="en-US" smtClean="0"/>
              <a:t>Click to edit Master title style</a:t>
            </a:r>
            <a:endParaRPr lang="en-US" dirty="0"/>
          </a:p>
        </p:txBody>
      </p:sp>
      <p:sp>
        <p:nvSpPr>
          <p:cNvPr id="14" name="Content Placeholder 2"/>
          <p:cNvSpPr>
            <a:spLocks noGrp="1"/>
          </p:cNvSpPr>
          <p:nvPr>
            <p:ph idx="1"/>
          </p:nvPr>
        </p:nvSpPr>
        <p:spPr>
          <a:xfrm>
            <a:off x="838200" y="1357322"/>
            <a:ext cx="1051560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46505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7086600" y="9661"/>
            <a:ext cx="5122863" cy="6858000"/>
          </a:xfrm>
        </p:spPr>
        <p:txBody>
          <a:bodyPr/>
          <a:lstStyle/>
          <a:p>
            <a:r>
              <a:rPr lang="en-US" smtClean="0"/>
              <a:t>Drag picture to placeholder or click icon to add</a:t>
            </a:r>
            <a:endParaRPr lang="en-US"/>
          </a:p>
        </p:txBody>
      </p:sp>
      <p:grpSp>
        <p:nvGrpSpPr>
          <p:cNvPr id="4" name="Group 3"/>
          <p:cNvGrpSpPr/>
          <p:nvPr userDrawn="1"/>
        </p:nvGrpSpPr>
        <p:grpSpPr>
          <a:xfrm>
            <a:off x="10938931" y="0"/>
            <a:ext cx="1270001" cy="6858000"/>
            <a:chOff x="10938931" y="0"/>
            <a:chExt cx="1270001" cy="6858000"/>
          </a:xfrm>
          <a:solidFill>
            <a:schemeClr val="bg1"/>
          </a:solidFill>
        </p:grpSpPr>
        <p:sp>
          <p:nvSpPr>
            <p:cNvPr id="3" name="Right Triangle 2"/>
            <p:cNvSpPr/>
            <p:nvPr userDrawn="1"/>
          </p:nvSpPr>
          <p:spPr>
            <a:xfrm rot="10800000">
              <a:off x="10938933" y="0"/>
              <a:ext cx="1269999" cy="3438662"/>
            </a:xfrm>
            <a:custGeom>
              <a:avLst/>
              <a:gdLst>
                <a:gd name="connsiteX0" fmla="*/ 0 w 1253066"/>
                <a:gd name="connsiteY0" fmla="*/ 2151729 h 2151729"/>
                <a:gd name="connsiteX1" fmla="*/ 0 w 1253066"/>
                <a:gd name="connsiteY1" fmla="*/ 0 h 2151729"/>
                <a:gd name="connsiteX2" fmla="*/ 1253066 w 1253066"/>
                <a:gd name="connsiteY2" fmla="*/ 2151729 h 2151729"/>
                <a:gd name="connsiteX3" fmla="*/ 0 w 1253066"/>
                <a:gd name="connsiteY3" fmla="*/ 2151729 h 2151729"/>
                <a:gd name="connsiteX0" fmla="*/ 16933 w 1269999"/>
                <a:gd name="connsiteY0" fmla="*/ 3438662 h 3438662"/>
                <a:gd name="connsiteX1" fmla="*/ 0 w 1269999"/>
                <a:gd name="connsiteY1" fmla="*/ 0 h 3438662"/>
                <a:gd name="connsiteX2" fmla="*/ 1269999 w 1269999"/>
                <a:gd name="connsiteY2" fmla="*/ 3438662 h 3438662"/>
                <a:gd name="connsiteX3" fmla="*/ 16933 w 1269999"/>
                <a:gd name="connsiteY3" fmla="*/ 3438662 h 3438662"/>
              </a:gdLst>
              <a:ahLst/>
              <a:cxnLst>
                <a:cxn ang="0">
                  <a:pos x="connsiteX0" y="connsiteY0"/>
                </a:cxn>
                <a:cxn ang="0">
                  <a:pos x="connsiteX1" y="connsiteY1"/>
                </a:cxn>
                <a:cxn ang="0">
                  <a:pos x="connsiteX2" y="connsiteY2"/>
                </a:cxn>
                <a:cxn ang="0">
                  <a:pos x="connsiteX3" y="connsiteY3"/>
                </a:cxn>
              </a:cxnLst>
              <a:rect l="l" t="t" r="r" b="b"/>
              <a:pathLst>
                <a:path w="1269999" h="3438662">
                  <a:moveTo>
                    <a:pt x="16933" y="3438662"/>
                  </a:moveTo>
                  <a:cubicBezTo>
                    <a:pt x="11289" y="2292441"/>
                    <a:pt x="5644" y="1146221"/>
                    <a:pt x="0" y="0"/>
                  </a:cubicBezTo>
                  <a:lnTo>
                    <a:pt x="1269999" y="3438662"/>
                  </a:lnTo>
                  <a:lnTo>
                    <a:pt x="16933" y="34386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2"/>
            <p:cNvSpPr/>
            <p:nvPr userDrawn="1"/>
          </p:nvSpPr>
          <p:spPr>
            <a:xfrm rot="10800000" flipV="1">
              <a:off x="10938931" y="3438662"/>
              <a:ext cx="1269999" cy="3419338"/>
            </a:xfrm>
            <a:custGeom>
              <a:avLst/>
              <a:gdLst>
                <a:gd name="connsiteX0" fmla="*/ 0 w 1253066"/>
                <a:gd name="connsiteY0" fmla="*/ 2151729 h 2151729"/>
                <a:gd name="connsiteX1" fmla="*/ 0 w 1253066"/>
                <a:gd name="connsiteY1" fmla="*/ 0 h 2151729"/>
                <a:gd name="connsiteX2" fmla="*/ 1253066 w 1253066"/>
                <a:gd name="connsiteY2" fmla="*/ 2151729 h 2151729"/>
                <a:gd name="connsiteX3" fmla="*/ 0 w 1253066"/>
                <a:gd name="connsiteY3" fmla="*/ 2151729 h 2151729"/>
                <a:gd name="connsiteX0" fmla="*/ 16933 w 1269999"/>
                <a:gd name="connsiteY0" fmla="*/ 3438662 h 3438662"/>
                <a:gd name="connsiteX1" fmla="*/ 0 w 1269999"/>
                <a:gd name="connsiteY1" fmla="*/ 0 h 3438662"/>
                <a:gd name="connsiteX2" fmla="*/ 1269999 w 1269999"/>
                <a:gd name="connsiteY2" fmla="*/ 3438662 h 3438662"/>
                <a:gd name="connsiteX3" fmla="*/ 16933 w 1269999"/>
                <a:gd name="connsiteY3" fmla="*/ 3438662 h 3438662"/>
              </a:gdLst>
              <a:ahLst/>
              <a:cxnLst>
                <a:cxn ang="0">
                  <a:pos x="connsiteX0" y="connsiteY0"/>
                </a:cxn>
                <a:cxn ang="0">
                  <a:pos x="connsiteX1" y="connsiteY1"/>
                </a:cxn>
                <a:cxn ang="0">
                  <a:pos x="connsiteX2" y="connsiteY2"/>
                </a:cxn>
                <a:cxn ang="0">
                  <a:pos x="connsiteX3" y="connsiteY3"/>
                </a:cxn>
              </a:cxnLst>
              <a:rect l="l" t="t" r="r" b="b"/>
              <a:pathLst>
                <a:path w="1269999" h="3438662">
                  <a:moveTo>
                    <a:pt x="16933" y="3438662"/>
                  </a:moveTo>
                  <a:cubicBezTo>
                    <a:pt x="11289" y="2292441"/>
                    <a:pt x="5644" y="1146221"/>
                    <a:pt x="0" y="0"/>
                  </a:cubicBezTo>
                  <a:lnTo>
                    <a:pt x="1269999" y="3438662"/>
                  </a:lnTo>
                  <a:lnTo>
                    <a:pt x="16933" y="34386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entagon 1"/>
          <p:cNvSpPr/>
          <p:nvPr userDrawn="1"/>
        </p:nvSpPr>
        <p:spPr>
          <a:xfrm>
            <a:off x="0" y="-1"/>
            <a:ext cx="8483600" cy="6858001"/>
          </a:xfrm>
          <a:custGeom>
            <a:avLst/>
            <a:gdLst>
              <a:gd name="connsiteX0" fmla="*/ 0 w 10651067"/>
              <a:gd name="connsiteY0" fmla="*/ 0 h 6858001"/>
              <a:gd name="connsiteX1" fmla="*/ 7222067 w 10651067"/>
              <a:gd name="connsiteY1" fmla="*/ 0 h 6858001"/>
              <a:gd name="connsiteX2" fmla="*/ 10651067 w 10651067"/>
              <a:gd name="connsiteY2" fmla="*/ 3429001 h 6858001"/>
              <a:gd name="connsiteX3" fmla="*/ 7222067 w 10651067"/>
              <a:gd name="connsiteY3" fmla="*/ 6858001 h 6858001"/>
              <a:gd name="connsiteX4" fmla="*/ 0 w 10651067"/>
              <a:gd name="connsiteY4" fmla="*/ 6858001 h 6858001"/>
              <a:gd name="connsiteX5" fmla="*/ 0 w 10651067"/>
              <a:gd name="connsiteY5" fmla="*/ 0 h 6858001"/>
              <a:gd name="connsiteX0" fmla="*/ 0 w 8500533"/>
              <a:gd name="connsiteY0" fmla="*/ 0 h 6858001"/>
              <a:gd name="connsiteX1" fmla="*/ 7222067 w 8500533"/>
              <a:gd name="connsiteY1" fmla="*/ 0 h 6858001"/>
              <a:gd name="connsiteX2" fmla="*/ 8500533 w 8500533"/>
              <a:gd name="connsiteY2" fmla="*/ 3208867 h 6858001"/>
              <a:gd name="connsiteX3" fmla="*/ 7222067 w 8500533"/>
              <a:gd name="connsiteY3" fmla="*/ 6858001 h 6858001"/>
              <a:gd name="connsiteX4" fmla="*/ 0 w 8500533"/>
              <a:gd name="connsiteY4" fmla="*/ 6858001 h 6858001"/>
              <a:gd name="connsiteX5" fmla="*/ 0 w 8500533"/>
              <a:gd name="connsiteY5" fmla="*/ 0 h 6858001"/>
              <a:gd name="connsiteX0" fmla="*/ 0 w 8483600"/>
              <a:gd name="connsiteY0" fmla="*/ 0 h 6858001"/>
              <a:gd name="connsiteX1" fmla="*/ 7222067 w 8483600"/>
              <a:gd name="connsiteY1" fmla="*/ 0 h 6858001"/>
              <a:gd name="connsiteX2" fmla="*/ 8483600 w 8483600"/>
              <a:gd name="connsiteY2" fmla="*/ 3445934 h 6858001"/>
              <a:gd name="connsiteX3" fmla="*/ 7222067 w 8483600"/>
              <a:gd name="connsiteY3" fmla="*/ 6858001 h 6858001"/>
              <a:gd name="connsiteX4" fmla="*/ 0 w 8483600"/>
              <a:gd name="connsiteY4" fmla="*/ 6858001 h 6858001"/>
              <a:gd name="connsiteX5" fmla="*/ 0 w 8483600"/>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858001">
                <a:moveTo>
                  <a:pt x="0" y="0"/>
                </a:moveTo>
                <a:lnTo>
                  <a:pt x="7222067" y="0"/>
                </a:lnTo>
                <a:lnTo>
                  <a:pt x="8483600" y="3445934"/>
                </a:lnTo>
                <a:lnTo>
                  <a:pt x="7222067" y="6858001"/>
                </a:lnTo>
                <a:lnTo>
                  <a:pt x="0" y="685800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CBEF80E-88FE-4663-A19E-B51F2F8A2909}" type="slidenum">
              <a:rPr lang="en-US" smtClean="0"/>
              <a:pPr/>
              <a:t>‹#›</a:t>
            </a:fld>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6356350"/>
            <a:ext cx="919103" cy="265967"/>
          </a:xfrm>
          <a:prstGeom prst="rect">
            <a:avLst/>
          </a:prstGeom>
        </p:spPr>
      </p:pic>
      <p:sp>
        <p:nvSpPr>
          <p:cNvPr id="14" name="Content Placeholder 2"/>
          <p:cNvSpPr>
            <a:spLocks noGrp="1"/>
          </p:cNvSpPr>
          <p:nvPr>
            <p:ph idx="1"/>
          </p:nvPr>
        </p:nvSpPr>
        <p:spPr>
          <a:xfrm>
            <a:off x="838200" y="1357322"/>
            <a:ext cx="668655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838200" y="365126"/>
            <a:ext cx="6686550" cy="992196"/>
          </a:xfrm>
        </p:spPr>
        <p:txBody>
          <a:bodyPr anchor="b" anchorCtr="0">
            <a:normAutofit/>
          </a:bodyPr>
          <a:lstStyle>
            <a:lvl1pPr>
              <a:defRPr sz="3200" b="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058794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7"/>
          <p:cNvSpPr>
            <a:spLocks/>
          </p:cNvSpPr>
          <p:nvPr userDrawn="1"/>
        </p:nvSpPr>
        <p:spPr bwMode="auto">
          <a:xfrm>
            <a:off x="0" y="-456798"/>
            <a:ext cx="12191999" cy="8813629"/>
          </a:xfrm>
          <a:custGeom>
            <a:avLst/>
            <a:gdLst>
              <a:gd name="T0" fmla="*/ 0 w 4327"/>
              <a:gd name="T1" fmla="*/ 797 h 3128"/>
              <a:gd name="T2" fmla="*/ 0 w 4327"/>
              <a:gd name="T3" fmla="*/ 3128 h 3128"/>
              <a:gd name="T4" fmla="*/ 2177 w 4327"/>
              <a:gd name="T5" fmla="*/ 2331 h 3128"/>
              <a:gd name="T6" fmla="*/ 4327 w 4327"/>
              <a:gd name="T7" fmla="*/ 3128 h 3128"/>
              <a:gd name="T8" fmla="*/ 4327 w 4327"/>
              <a:gd name="T9" fmla="*/ 797 h 3128"/>
              <a:gd name="T10" fmla="*/ 2160 w 4327"/>
              <a:gd name="T11" fmla="*/ 0 h 3128"/>
              <a:gd name="T12" fmla="*/ 0 w 4327"/>
              <a:gd name="T13" fmla="*/ 797 h 3128"/>
            </a:gdLst>
            <a:ahLst/>
            <a:cxnLst>
              <a:cxn ang="0">
                <a:pos x="T0" y="T1"/>
              </a:cxn>
              <a:cxn ang="0">
                <a:pos x="T2" y="T3"/>
              </a:cxn>
              <a:cxn ang="0">
                <a:pos x="T4" y="T5"/>
              </a:cxn>
              <a:cxn ang="0">
                <a:pos x="T6" y="T7"/>
              </a:cxn>
              <a:cxn ang="0">
                <a:pos x="T8" y="T9"/>
              </a:cxn>
              <a:cxn ang="0">
                <a:pos x="T10" y="T11"/>
              </a:cxn>
              <a:cxn ang="0">
                <a:pos x="T12" y="T13"/>
              </a:cxn>
            </a:cxnLst>
            <a:rect l="0" t="0" r="r" b="b"/>
            <a:pathLst>
              <a:path w="4327" h="3128">
                <a:moveTo>
                  <a:pt x="0" y="797"/>
                </a:moveTo>
                <a:lnTo>
                  <a:pt x="0" y="3128"/>
                </a:lnTo>
                <a:lnTo>
                  <a:pt x="2177" y="2331"/>
                </a:lnTo>
                <a:lnTo>
                  <a:pt x="4327" y="3128"/>
                </a:lnTo>
                <a:lnTo>
                  <a:pt x="4327" y="797"/>
                </a:lnTo>
                <a:lnTo>
                  <a:pt x="2160" y="0"/>
                </a:lnTo>
                <a:lnTo>
                  <a:pt x="0" y="7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userDrawn="1"/>
        </p:nvSpPr>
        <p:spPr>
          <a:xfrm>
            <a:off x="-2" y="0"/>
            <a:ext cx="12192002" cy="1788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6"/>
            <a:ext cx="10515600" cy="992196"/>
          </a:xfrm>
        </p:spPr>
        <p:txBody>
          <a:bodyPr anchor="b" anchorCtr="0">
            <a:normAutofit/>
          </a:bodyPr>
          <a:lstStyle>
            <a:lvl1pPr algn="l" defTabSz="914400" rtl="0" eaLnBrk="1" latinLnBrk="0" hangingPunct="1">
              <a:lnSpc>
                <a:spcPct val="90000"/>
              </a:lnSpc>
              <a:spcBef>
                <a:spcPct val="0"/>
              </a:spcBef>
              <a:buNone/>
              <a:defRPr lang="en-US" sz="3200" b="0" kern="1200" dirty="0">
                <a:solidFill>
                  <a:schemeClr val="accent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357322"/>
            <a:ext cx="1051560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CBEF80E-88FE-4663-A19E-B51F2F8A2909}" type="slidenum">
              <a:rPr lang="en-US" smtClean="0"/>
              <a:pPr/>
              <a:t>‹#›</a:t>
            </a:fld>
            <a:endParaRPr lang="en-US" dirty="0"/>
          </a:p>
        </p:txBody>
      </p:sp>
      <p:grpSp>
        <p:nvGrpSpPr>
          <p:cNvPr id="4" name="Group 4"/>
          <p:cNvGrpSpPr>
            <a:grpSpLocks noChangeAspect="1"/>
          </p:cNvGrpSpPr>
          <p:nvPr userDrawn="1"/>
        </p:nvGrpSpPr>
        <p:grpSpPr bwMode="auto">
          <a:xfrm>
            <a:off x="5572126" y="6332537"/>
            <a:ext cx="1238250" cy="355600"/>
            <a:chOff x="3450" y="4003"/>
            <a:chExt cx="780" cy="224"/>
          </a:xfrm>
          <a:solidFill>
            <a:schemeClr val="bg1"/>
          </a:solidFill>
        </p:grpSpPr>
        <p:sp>
          <p:nvSpPr>
            <p:cNvPr id="10" name="Freeform 5"/>
            <p:cNvSpPr>
              <a:spLocks noEditPoints="1"/>
            </p:cNvSpPr>
            <p:nvPr userDrawn="1"/>
          </p:nvSpPr>
          <p:spPr bwMode="auto">
            <a:xfrm>
              <a:off x="3450" y="4055"/>
              <a:ext cx="169" cy="171"/>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close/>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3641" y="4003"/>
              <a:ext cx="146" cy="223"/>
            </a:xfrm>
            <a:custGeom>
              <a:avLst/>
              <a:gdLst>
                <a:gd name="T0" fmla="*/ 0 w 146"/>
                <a:gd name="T1" fmla="*/ 223 h 223"/>
                <a:gd name="T2" fmla="*/ 146 w 146"/>
                <a:gd name="T3" fmla="*/ 170 h 223"/>
                <a:gd name="T4" fmla="*/ 146 w 146"/>
                <a:gd name="T5" fmla="*/ 130 h 223"/>
                <a:gd name="T6" fmla="*/ 41 w 146"/>
                <a:gd name="T7" fmla="*/ 169 h 223"/>
                <a:gd name="T8" fmla="*/ 41 w 146"/>
                <a:gd name="T9" fmla="*/ 144 h 223"/>
                <a:gd name="T10" fmla="*/ 146 w 146"/>
                <a:gd name="T11" fmla="*/ 105 h 223"/>
                <a:gd name="T12" fmla="*/ 146 w 146"/>
                <a:gd name="T13" fmla="*/ 65 h 223"/>
                <a:gd name="T14" fmla="*/ 41 w 146"/>
                <a:gd name="T15" fmla="*/ 105 h 223"/>
                <a:gd name="T16" fmla="*/ 41 w 146"/>
                <a:gd name="T17" fmla="*/ 79 h 223"/>
                <a:gd name="T18" fmla="*/ 146 w 146"/>
                <a:gd name="T19" fmla="*/ 39 h 223"/>
                <a:gd name="T20" fmla="*/ 146 w 146"/>
                <a:gd name="T21" fmla="*/ 0 h 223"/>
                <a:gd name="T22" fmla="*/ 0 w 146"/>
                <a:gd name="T23" fmla="*/ 52 h 223"/>
                <a:gd name="T24" fmla="*/ 0 w 146"/>
                <a:gd name="T25"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223">
                  <a:moveTo>
                    <a:pt x="0" y="223"/>
                  </a:moveTo>
                  <a:lnTo>
                    <a:pt x="146" y="170"/>
                  </a:lnTo>
                  <a:lnTo>
                    <a:pt x="146" y="130"/>
                  </a:lnTo>
                  <a:lnTo>
                    <a:pt x="41" y="169"/>
                  </a:lnTo>
                  <a:lnTo>
                    <a:pt x="41" y="144"/>
                  </a:lnTo>
                  <a:lnTo>
                    <a:pt x="146" y="105"/>
                  </a:lnTo>
                  <a:lnTo>
                    <a:pt x="146" y="65"/>
                  </a:lnTo>
                  <a:lnTo>
                    <a:pt x="41" y="105"/>
                  </a:lnTo>
                  <a:lnTo>
                    <a:pt x="41" y="79"/>
                  </a:lnTo>
                  <a:lnTo>
                    <a:pt x="146" y="39"/>
                  </a:lnTo>
                  <a:lnTo>
                    <a:pt x="146" y="0"/>
                  </a:lnTo>
                  <a:lnTo>
                    <a:pt x="0" y="52"/>
                  </a:lnTo>
                  <a:lnTo>
                    <a:pt x="0"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3810" y="4003"/>
              <a:ext cx="145" cy="223"/>
            </a:xfrm>
            <a:custGeom>
              <a:avLst/>
              <a:gdLst>
                <a:gd name="T0" fmla="*/ 145 w 145"/>
                <a:gd name="T1" fmla="*/ 223 h 223"/>
                <a:gd name="T2" fmla="*/ 0 w 145"/>
                <a:gd name="T3" fmla="*/ 170 h 223"/>
                <a:gd name="T4" fmla="*/ 0 w 145"/>
                <a:gd name="T5" fmla="*/ 130 h 223"/>
                <a:gd name="T6" fmla="*/ 104 w 145"/>
                <a:gd name="T7" fmla="*/ 169 h 223"/>
                <a:gd name="T8" fmla="*/ 104 w 145"/>
                <a:gd name="T9" fmla="*/ 144 h 223"/>
                <a:gd name="T10" fmla="*/ 0 w 145"/>
                <a:gd name="T11" fmla="*/ 105 h 223"/>
                <a:gd name="T12" fmla="*/ 0 w 145"/>
                <a:gd name="T13" fmla="*/ 65 h 223"/>
                <a:gd name="T14" fmla="*/ 104 w 145"/>
                <a:gd name="T15" fmla="*/ 105 h 223"/>
                <a:gd name="T16" fmla="*/ 104 w 145"/>
                <a:gd name="T17" fmla="*/ 79 h 223"/>
                <a:gd name="T18" fmla="*/ 0 w 145"/>
                <a:gd name="T19" fmla="*/ 39 h 223"/>
                <a:gd name="T20" fmla="*/ 0 w 145"/>
                <a:gd name="T21" fmla="*/ 0 h 223"/>
                <a:gd name="T22" fmla="*/ 145 w 145"/>
                <a:gd name="T23" fmla="*/ 52 h 223"/>
                <a:gd name="T24" fmla="*/ 145 w 145"/>
                <a:gd name="T25"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223">
                  <a:moveTo>
                    <a:pt x="145" y="223"/>
                  </a:moveTo>
                  <a:lnTo>
                    <a:pt x="0" y="170"/>
                  </a:lnTo>
                  <a:lnTo>
                    <a:pt x="0" y="130"/>
                  </a:lnTo>
                  <a:lnTo>
                    <a:pt x="104" y="169"/>
                  </a:lnTo>
                  <a:lnTo>
                    <a:pt x="104" y="144"/>
                  </a:lnTo>
                  <a:lnTo>
                    <a:pt x="0" y="105"/>
                  </a:lnTo>
                  <a:lnTo>
                    <a:pt x="0" y="65"/>
                  </a:lnTo>
                  <a:lnTo>
                    <a:pt x="104" y="105"/>
                  </a:lnTo>
                  <a:lnTo>
                    <a:pt x="104" y="79"/>
                  </a:lnTo>
                  <a:lnTo>
                    <a:pt x="0" y="39"/>
                  </a:lnTo>
                  <a:lnTo>
                    <a:pt x="0" y="0"/>
                  </a:lnTo>
                  <a:lnTo>
                    <a:pt x="145" y="52"/>
                  </a:lnTo>
                  <a:lnTo>
                    <a:pt x="145"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3977" y="4055"/>
              <a:ext cx="198" cy="171"/>
            </a:xfrm>
            <a:custGeom>
              <a:avLst/>
              <a:gdLst>
                <a:gd name="T0" fmla="*/ 157 w 198"/>
                <a:gd name="T1" fmla="*/ 0 h 171"/>
                <a:gd name="T2" fmla="*/ 157 w 198"/>
                <a:gd name="T3" fmla="*/ 0 h 171"/>
                <a:gd name="T4" fmla="*/ 157 w 198"/>
                <a:gd name="T5" fmla="*/ 0 h 171"/>
                <a:gd name="T6" fmla="*/ 99 w 198"/>
                <a:gd name="T7" fmla="*/ 94 h 171"/>
                <a:gd name="T8" fmla="*/ 42 w 198"/>
                <a:gd name="T9" fmla="*/ 0 h 171"/>
                <a:gd name="T10" fmla="*/ 42 w 198"/>
                <a:gd name="T11" fmla="*/ 0 h 171"/>
                <a:gd name="T12" fmla="*/ 42 w 198"/>
                <a:gd name="T13" fmla="*/ 0 h 171"/>
                <a:gd name="T14" fmla="*/ 0 w 198"/>
                <a:gd name="T15" fmla="*/ 0 h 171"/>
                <a:gd name="T16" fmla="*/ 0 w 198"/>
                <a:gd name="T17" fmla="*/ 170 h 171"/>
                <a:gd name="T18" fmla="*/ 42 w 198"/>
                <a:gd name="T19" fmla="*/ 170 h 171"/>
                <a:gd name="T20" fmla="*/ 42 w 198"/>
                <a:gd name="T21" fmla="*/ 77 h 171"/>
                <a:gd name="T22" fmla="*/ 99 w 198"/>
                <a:gd name="T23" fmla="*/ 171 h 171"/>
                <a:gd name="T24" fmla="*/ 157 w 198"/>
                <a:gd name="T25" fmla="*/ 77 h 171"/>
                <a:gd name="T26" fmla="*/ 157 w 198"/>
                <a:gd name="T27" fmla="*/ 170 h 171"/>
                <a:gd name="T28" fmla="*/ 198 w 198"/>
                <a:gd name="T29" fmla="*/ 170 h 171"/>
                <a:gd name="T30" fmla="*/ 198 w 198"/>
                <a:gd name="T31" fmla="*/ 0 h 171"/>
                <a:gd name="T32" fmla="*/ 157 w 198"/>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71">
                  <a:moveTo>
                    <a:pt x="157" y="0"/>
                  </a:moveTo>
                  <a:lnTo>
                    <a:pt x="157" y="0"/>
                  </a:lnTo>
                  <a:lnTo>
                    <a:pt x="157" y="0"/>
                  </a:lnTo>
                  <a:lnTo>
                    <a:pt x="99" y="94"/>
                  </a:lnTo>
                  <a:lnTo>
                    <a:pt x="42" y="0"/>
                  </a:lnTo>
                  <a:lnTo>
                    <a:pt x="42" y="0"/>
                  </a:lnTo>
                  <a:lnTo>
                    <a:pt x="42" y="0"/>
                  </a:lnTo>
                  <a:lnTo>
                    <a:pt x="0" y="0"/>
                  </a:lnTo>
                  <a:lnTo>
                    <a:pt x="0" y="170"/>
                  </a:lnTo>
                  <a:lnTo>
                    <a:pt x="42" y="170"/>
                  </a:lnTo>
                  <a:lnTo>
                    <a:pt x="42" y="77"/>
                  </a:lnTo>
                  <a:lnTo>
                    <a:pt x="99" y="171"/>
                  </a:lnTo>
                  <a:lnTo>
                    <a:pt x="157" y="77"/>
                  </a:lnTo>
                  <a:lnTo>
                    <a:pt x="157" y="170"/>
                  </a:lnTo>
                  <a:lnTo>
                    <a:pt x="198" y="170"/>
                  </a:lnTo>
                  <a:lnTo>
                    <a:pt x="198" y="0"/>
                  </a:lnTo>
                  <a:lnTo>
                    <a:pt x="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noEditPoints="1"/>
            </p:cNvSpPr>
            <p:nvPr userDrawn="1"/>
          </p:nvSpPr>
          <p:spPr bwMode="auto">
            <a:xfrm>
              <a:off x="4189" y="4186"/>
              <a:ext cx="41" cy="41"/>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close/>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close/>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13767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482E4-9FF2-4BFA-B440-A8665FED46B9}"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38445389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482E4-9FF2-4BFA-B440-A8665FED46B9}"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3884321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482E4-9FF2-4BFA-B440-A8665FED46B9}" type="datetimeFigureOut">
              <a:rPr lang="en-US" smtClean="0"/>
              <a:t>3/26/18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EF80E-88FE-4663-A19E-B51F2F8A2909}" type="slidenum">
              <a:rPr lang="en-US" smtClean="0"/>
              <a:t>‹#›</a:t>
            </a:fld>
            <a:endParaRPr lang="en-US"/>
          </a:p>
        </p:txBody>
      </p:sp>
    </p:spTree>
    <p:extLst>
      <p:ext uri="{BB962C8B-B14F-4D97-AF65-F5344CB8AC3E}">
        <p14:creationId xmlns:p14="http://schemas.microsoft.com/office/powerpoint/2010/main" val="995574001"/>
      </p:ext>
    </p:extLst>
  </p:cSld>
  <p:clrMap bg1="lt1" tx1="dk1" bg2="lt2" tx2="dk2" accent1="accent1" accent2="accent2" accent3="accent3" accent4="accent4" accent5="accent5" accent6="accent6" hlink="hlink" folHlink="folHlink"/>
  <p:sldLayoutIdLst>
    <p:sldLayoutId id="2147483655" r:id="rId1"/>
    <p:sldLayoutId id="2147483667" r:id="rId2"/>
    <p:sldLayoutId id="2147483649" r:id="rId3"/>
    <p:sldLayoutId id="2147483656" r:id="rId4"/>
    <p:sldLayoutId id="2147483650" r:id="rId5"/>
    <p:sldLayoutId id="2147483665" r:id="rId6"/>
    <p:sldLayoutId id="2147483664" r:id="rId7"/>
    <p:sldLayoutId id="2147483651" r:id="rId8"/>
    <p:sldLayoutId id="2147483652" r:id="rId9"/>
    <p:sldLayoutId id="2147483666" r:id="rId10"/>
    <p:sldLayoutId id="2147483668" r:id="rId11"/>
    <p:sldLayoutId id="2147483669" r:id="rId12"/>
    <p:sldLayoutId id="2147483670"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60" userDrawn="1">
          <p15:clr>
            <a:srgbClr val="F26B43"/>
          </p15:clr>
        </p15:guide>
        <p15:guide id="4" pos="7296" userDrawn="1">
          <p15:clr>
            <a:srgbClr val="F26B43"/>
          </p15:clr>
        </p15:guide>
        <p15:guide id="5"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1.xml"/><Relationship Id="rId2"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1.xml"/><Relationship Id="rId2"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 Id="rId3" Type="http://schemas.openxmlformats.org/officeDocument/2006/relationships/image" Target="../media/image1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5" name="Rectangle 4"/>
          <p:cNvSpPr/>
          <p:nvPr/>
        </p:nvSpPr>
        <p:spPr>
          <a:xfrm>
            <a:off x="0" y="0"/>
            <a:ext cx="12192000" cy="6858000"/>
          </a:xfrm>
          <a:prstGeom prst="rect">
            <a:avLst/>
          </a:prstGeom>
          <a:gradFill flip="none" rotWithShape="1">
            <a:gsLst>
              <a:gs pos="0">
                <a:schemeClr val="tx1">
                  <a:alpha val="0"/>
                </a:schemeClr>
              </a:gs>
              <a:gs pos="57000">
                <a:schemeClr val="tx1">
                  <a:alpha val="65000"/>
                </a:schemeClr>
              </a:gs>
              <a:gs pos="100000">
                <a:schemeClr val="tx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p:cNvSpPr>
            <a:spLocks noGrp="1"/>
          </p:cNvSpPr>
          <p:nvPr>
            <p:ph type="body" sz="quarter" idx="11"/>
          </p:nvPr>
        </p:nvSpPr>
        <p:spPr/>
        <p:txBody>
          <a:bodyPr>
            <a:normAutofit/>
          </a:bodyPr>
          <a:lstStyle/>
          <a:p>
            <a:r>
              <a:rPr lang="en-US" dirty="0"/>
              <a:t>All business. No </a:t>
            </a:r>
            <a:r>
              <a:rPr lang="en-US" dirty="0" smtClean="0"/>
              <a:t>trip. </a:t>
            </a:r>
            <a:endParaRPr lang="en-US" strike="sngStrike" dirty="0">
              <a:solidFill>
                <a:srgbClr val="FF0000"/>
              </a:solidFill>
            </a:endParaRPr>
          </a:p>
        </p:txBody>
      </p:sp>
      <p:grpSp>
        <p:nvGrpSpPr>
          <p:cNvPr id="30" name="Group 29"/>
          <p:cNvGrpSpPr/>
          <p:nvPr/>
        </p:nvGrpSpPr>
        <p:grpSpPr>
          <a:xfrm>
            <a:off x="1710982" y="3213100"/>
            <a:ext cx="10481018" cy="1117600"/>
            <a:chOff x="1710982" y="3213100"/>
            <a:chExt cx="10481018" cy="1117600"/>
          </a:xfrm>
        </p:grpSpPr>
        <p:grpSp>
          <p:nvGrpSpPr>
            <p:cNvPr id="14" name="Group 13"/>
            <p:cNvGrpSpPr/>
            <p:nvPr/>
          </p:nvGrpSpPr>
          <p:grpSpPr>
            <a:xfrm>
              <a:off x="1710982" y="3443875"/>
              <a:ext cx="3080050" cy="886825"/>
              <a:chOff x="4557713" y="-1216025"/>
              <a:chExt cx="3076576" cy="885825"/>
            </a:xfrm>
            <a:solidFill>
              <a:schemeClr val="bg1"/>
            </a:solidFill>
          </p:grpSpPr>
          <p:sp>
            <p:nvSpPr>
              <p:cNvPr id="9" name="Freeform 5"/>
              <p:cNvSpPr>
                <a:spLocks noEditPoints="1"/>
              </p:cNvSpPr>
              <p:nvPr/>
            </p:nvSpPr>
            <p:spPr bwMode="auto">
              <a:xfrm>
                <a:off x="4557713" y="-1009650"/>
                <a:ext cx="665163" cy="676275"/>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310188" y="-1216025"/>
                <a:ext cx="574675" cy="882650"/>
              </a:xfrm>
              <a:custGeom>
                <a:avLst/>
                <a:gdLst>
                  <a:gd name="T0" fmla="*/ 0 w 362"/>
                  <a:gd name="T1" fmla="*/ 556 h 556"/>
                  <a:gd name="T2" fmla="*/ 362 w 362"/>
                  <a:gd name="T3" fmla="*/ 424 h 556"/>
                  <a:gd name="T4" fmla="*/ 362 w 362"/>
                  <a:gd name="T5" fmla="*/ 323 h 556"/>
                  <a:gd name="T6" fmla="*/ 102 w 362"/>
                  <a:gd name="T7" fmla="*/ 422 h 556"/>
                  <a:gd name="T8" fmla="*/ 102 w 362"/>
                  <a:gd name="T9" fmla="*/ 359 h 556"/>
                  <a:gd name="T10" fmla="*/ 362 w 362"/>
                  <a:gd name="T11" fmla="*/ 261 h 556"/>
                  <a:gd name="T12" fmla="*/ 362 w 362"/>
                  <a:gd name="T13" fmla="*/ 163 h 556"/>
                  <a:gd name="T14" fmla="*/ 102 w 362"/>
                  <a:gd name="T15" fmla="*/ 261 h 556"/>
                  <a:gd name="T16" fmla="*/ 102 w 362"/>
                  <a:gd name="T17" fmla="*/ 197 h 556"/>
                  <a:gd name="T18" fmla="*/ 362 w 362"/>
                  <a:gd name="T19" fmla="*/ 99 h 556"/>
                  <a:gd name="T20" fmla="*/ 362 w 362"/>
                  <a:gd name="T21" fmla="*/ 0 h 556"/>
                  <a:gd name="T22" fmla="*/ 0 w 362"/>
                  <a:gd name="T23" fmla="*/ 130 h 556"/>
                  <a:gd name="T24" fmla="*/ 0 w 362"/>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556">
                    <a:moveTo>
                      <a:pt x="0" y="556"/>
                    </a:moveTo>
                    <a:lnTo>
                      <a:pt x="362" y="424"/>
                    </a:lnTo>
                    <a:lnTo>
                      <a:pt x="362" y="323"/>
                    </a:lnTo>
                    <a:lnTo>
                      <a:pt x="102" y="422"/>
                    </a:lnTo>
                    <a:lnTo>
                      <a:pt x="102" y="359"/>
                    </a:lnTo>
                    <a:lnTo>
                      <a:pt x="362" y="261"/>
                    </a:lnTo>
                    <a:lnTo>
                      <a:pt x="362" y="163"/>
                    </a:lnTo>
                    <a:lnTo>
                      <a:pt x="102" y="261"/>
                    </a:lnTo>
                    <a:lnTo>
                      <a:pt x="102" y="197"/>
                    </a:lnTo>
                    <a:lnTo>
                      <a:pt x="362" y="99"/>
                    </a:lnTo>
                    <a:lnTo>
                      <a:pt x="362" y="0"/>
                    </a:lnTo>
                    <a:lnTo>
                      <a:pt x="0" y="130"/>
                    </a:lnTo>
                    <a:lnTo>
                      <a:pt x="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5975351" y="-1216025"/>
                <a:ext cx="576263" cy="882650"/>
              </a:xfrm>
              <a:custGeom>
                <a:avLst/>
                <a:gdLst>
                  <a:gd name="T0" fmla="*/ 363 w 363"/>
                  <a:gd name="T1" fmla="*/ 556 h 556"/>
                  <a:gd name="T2" fmla="*/ 0 w 363"/>
                  <a:gd name="T3" fmla="*/ 424 h 556"/>
                  <a:gd name="T4" fmla="*/ 0 w 363"/>
                  <a:gd name="T5" fmla="*/ 323 h 556"/>
                  <a:gd name="T6" fmla="*/ 261 w 363"/>
                  <a:gd name="T7" fmla="*/ 422 h 556"/>
                  <a:gd name="T8" fmla="*/ 261 w 363"/>
                  <a:gd name="T9" fmla="*/ 359 h 556"/>
                  <a:gd name="T10" fmla="*/ 0 w 363"/>
                  <a:gd name="T11" fmla="*/ 261 h 556"/>
                  <a:gd name="T12" fmla="*/ 0 w 363"/>
                  <a:gd name="T13" fmla="*/ 163 h 556"/>
                  <a:gd name="T14" fmla="*/ 261 w 363"/>
                  <a:gd name="T15" fmla="*/ 261 h 556"/>
                  <a:gd name="T16" fmla="*/ 261 w 363"/>
                  <a:gd name="T17" fmla="*/ 197 h 556"/>
                  <a:gd name="T18" fmla="*/ 0 w 363"/>
                  <a:gd name="T19" fmla="*/ 99 h 556"/>
                  <a:gd name="T20" fmla="*/ 0 w 363"/>
                  <a:gd name="T21" fmla="*/ 0 h 556"/>
                  <a:gd name="T22" fmla="*/ 363 w 363"/>
                  <a:gd name="T23" fmla="*/ 130 h 556"/>
                  <a:gd name="T24" fmla="*/ 363 w 363"/>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556">
                    <a:moveTo>
                      <a:pt x="363" y="556"/>
                    </a:moveTo>
                    <a:lnTo>
                      <a:pt x="0" y="424"/>
                    </a:lnTo>
                    <a:lnTo>
                      <a:pt x="0" y="323"/>
                    </a:lnTo>
                    <a:lnTo>
                      <a:pt x="261" y="422"/>
                    </a:lnTo>
                    <a:lnTo>
                      <a:pt x="261" y="359"/>
                    </a:lnTo>
                    <a:lnTo>
                      <a:pt x="0" y="261"/>
                    </a:lnTo>
                    <a:lnTo>
                      <a:pt x="0" y="163"/>
                    </a:lnTo>
                    <a:lnTo>
                      <a:pt x="261" y="261"/>
                    </a:lnTo>
                    <a:lnTo>
                      <a:pt x="261" y="197"/>
                    </a:lnTo>
                    <a:lnTo>
                      <a:pt x="0" y="99"/>
                    </a:lnTo>
                    <a:lnTo>
                      <a:pt x="0" y="0"/>
                    </a:lnTo>
                    <a:lnTo>
                      <a:pt x="363" y="130"/>
                    </a:lnTo>
                    <a:lnTo>
                      <a:pt x="363"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37338" y="-1009650"/>
                <a:ext cx="779463" cy="676275"/>
              </a:xfrm>
              <a:custGeom>
                <a:avLst/>
                <a:gdLst>
                  <a:gd name="T0" fmla="*/ 389 w 491"/>
                  <a:gd name="T1" fmla="*/ 0 h 426"/>
                  <a:gd name="T2" fmla="*/ 389 w 491"/>
                  <a:gd name="T3" fmla="*/ 0 h 426"/>
                  <a:gd name="T4" fmla="*/ 389 w 491"/>
                  <a:gd name="T5" fmla="*/ 0 h 426"/>
                  <a:gd name="T6" fmla="*/ 247 w 491"/>
                  <a:gd name="T7" fmla="*/ 234 h 426"/>
                  <a:gd name="T8" fmla="*/ 105 w 491"/>
                  <a:gd name="T9" fmla="*/ 0 h 426"/>
                  <a:gd name="T10" fmla="*/ 105 w 491"/>
                  <a:gd name="T11" fmla="*/ 0 h 426"/>
                  <a:gd name="T12" fmla="*/ 105 w 491"/>
                  <a:gd name="T13" fmla="*/ 0 h 426"/>
                  <a:gd name="T14" fmla="*/ 0 w 491"/>
                  <a:gd name="T15" fmla="*/ 0 h 426"/>
                  <a:gd name="T16" fmla="*/ 0 w 491"/>
                  <a:gd name="T17" fmla="*/ 423 h 426"/>
                  <a:gd name="T18" fmla="*/ 105 w 491"/>
                  <a:gd name="T19" fmla="*/ 423 h 426"/>
                  <a:gd name="T20" fmla="*/ 105 w 491"/>
                  <a:gd name="T21" fmla="*/ 191 h 426"/>
                  <a:gd name="T22" fmla="*/ 247 w 491"/>
                  <a:gd name="T23" fmla="*/ 426 h 426"/>
                  <a:gd name="T24" fmla="*/ 389 w 491"/>
                  <a:gd name="T25" fmla="*/ 191 h 426"/>
                  <a:gd name="T26" fmla="*/ 389 w 491"/>
                  <a:gd name="T27" fmla="*/ 423 h 426"/>
                  <a:gd name="T28" fmla="*/ 491 w 491"/>
                  <a:gd name="T29" fmla="*/ 423 h 426"/>
                  <a:gd name="T30" fmla="*/ 491 w 491"/>
                  <a:gd name="T31" fmla="*/ 0 h 426"/>
                  <a:gd name="T32" fmla="*/ 389 w 491"/>
                  <a:gd name="T3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426">
                    <a:moveTo>
                      <a:pt x="389" y="0"/>
                    </a:moveTo>
                    <a:lnTo>
                      <a:pt x="389" y="0"/>
                    </a:lnTo>
                    <a:lnTo>
                      <a:pt x="389" y="0"/>
                    </a:lnTo>
                    <a:lnTo>
                      <a:pt x="247" y="234"/>
                    </a:lnTo>
                    <a:lnTo>
                      <a:pt x="105" y="0"/>
                    </a:lnTo>
                    <a:lnTo>
                      <a:pt x="105" y="0"/>
                    </a:lnTo>
                    <a:lnTo>
                      <a:pt x="105" y="0"/>
                    </a:lnTo>
                    <a:lnTo>
                      <a:pt x="0" y="0"/>
                    </a:lnTo>
                    <a:lnTo>
                      <a:pt x="0" y="423"/>
                    </a:lnTo>
                    <a:lnTo>
                      <a:pt x="105" y="423"/>
                    </a:lnTo>
                    <a:lnTo>
                      <a:pt x="105" y="191"/>
                    </a:lnTo>
                    <a:lnTo>
                      <a:pt x="247" y="426"/>
                    </a:lnTo>
                    <a:lnTo>
                      <a:pt x="389" y="191"/>
                    </a:lnTo>
                    <a:lnTo>
                      <a:pt x="389" y="423"/>
                    </a:lnTo>
                    <a:lnTo>
                      <a:pt x="491" y="423"/>
                    </a:lnTo>
                    <a:lnTo>
                      <a:pt x="491" y="0"/>
                    </a:lnTo>
                    <a:lnTo>
                      <a:pt x="3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p:nvSpPr>
            <p:spPr bwMode="auto">
              <a:xfrm>
                <a:off x="7473951" y="-493713"/>
                <a:ext cx="160338" cy="163513"/>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5017669" y="3213100"/>
              <a:ext cx="7174331" cy="1114421"/>
              <a:chOff x="2630488" y="-1473200"/>
              <a:chExt cx="5743575" cy="892175"/>
            </a:xfrm>
            <a:gradFill flip="none" rotWithShape="1">
              <a:gsLst>
                <a:gs pos="0">
                  <a:schemeClr val="bg1">
                    <a:alpha val="0"/>
                  </a:schemeClr>
                </a:gs>
                <a:gs pos="29000">
                  <a:schemeClr val="bg1">
                    <a:alpha val="50000"/>
                  </a:schemeClr>
                </a:gs>
                <a:gs pos="100000">
                  <a:schemeClr val="bg1"/>
                </a:gs>
              </a:gsLst>
              <a:lin ang="0" scaled="1"/>
              <a:tileRect/>
            </a:gradFill>
          </p:grpSpPr>
          <p:sp>
            <p:nvSpPr>
              <p:cNvPr id="18" name="Freeform 13"/>
              <p:cNvSpPr>
                <a:spLocks/>
              </p:cNvSpPr>
              <p:nvPr/>
            </p:nvSpPr>
            <p:spPr bwMode="auto">
              <a:xfrm>
                <a:off x="2630488" y="-1473200"/>
                <a:ext cx="5743575" cy="463550"/>
              </a:xfrm>
              <a:custGeom>
                <a:avLst/>
                <a:gdLst>
                  <a:gd name="T0" fmla="*/ 3098 w 3618"/>
                  <a:gd name="T1" fmla="*/ 223 h 292"/>
                  <a:gd name="T2" fmla="*/ 0 w 3618"/>
                  <a:gd name="T3" fmla="*/ 223 h 292"/>
                  <a:gd name="T4" fmla="*/ 0 w 3618"/>
                  <a:gd name="T5" fmla="*/ 292 h 292"/>
                  <a:gd name="T6" fmla="*/ 3098 w 3618"/>
                  <a:gd name="T7" fmla="*/ 292 h 292"/>
                  <a:gd name="T8" fmla="*/ 3618 w 3618"/>
                  <a:gd name="T9" fmla="*/ 70 h 292"/>
                  <a:gd name="T10" fmla="*/ 3618 w 3618"/>
                  <a:gd name="T11" fmla="*/ 0 h 292"/>
                  <a:gd name="T12" fmla="*/ 3098 w 3618"/>
                  <a:gd name="T13" fmla="*/ 223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3"/>
                    </a:moveTo>
                    <a:lnTo>
                      <a:pt x="0" y="223"/>
                    </a:lnTo>
                    <a:lnTo>
                      <a:pt x="0" y="292"/>
                    </a:lnTo>
                    <a:lnTo>
                      <a:pt x="3098" y="292"/>
                    </a:lnTo>
                    <a:lnTo>
                      <a:pt x="3618" y="70"/>
                    </a:lnTo>
                    <a:lnTo>
                      <a:pt x="3618" y="0"/>
                    </a:lnTo>
                    <a:lnTo>
                      <a:pt x="3098"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p:nvSpPr>
            <p:spPr bwMode="auto">
              <a:xfrm>
                <a:off x="2630488" y="-1260475"/>
                <a:ext cx="5743575" cy="463550"/>
              </a:xfrm>
              <a:custGeom>
                <a:avLst/>
                <a:gdLst>
                  <a:gd name="T0" fmla="*/ 3098 w 3618"/>
                  <a:gd name="T1" fmla="*/ 225 h 292"/>
                  <a:gd name="T2" fmla="*/ 0 w 3618"/>
                  <a:gd name="T3" fmla="*/ 225 h 292"/>
                  <a:gd name="T4" fmla="*/ 0 w 3618"/>
                  <a:gd name="T5" fmla="*/ 292 h 292"/>
                  <a:gd name="T6" fmla="*/ 3098 w 3618"/>
                  <a:gd name="T7" fmla="*/ 292 h 292"/>
                  <a:gd name="T8" fmla="*/ 3618 w 3618"/>
                  <a:gd name="T9" fmla="*/ 69 h 292"/>
                  <a:gd name="T10" fmla="*/ 3618 w 3618"/>
                  <a:gd name="T11" fmla="*/ 0 h 292"/>
                  <a:gd name="T12" fmla="*/ 3098 w 3618"/>
                  <a:gd name="T13" fmla="*/ 225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5"/>
                    </a:moveTo>
                    <a:lnTo>
                      <a:pt x="0" y="225"/>
                    </a:lnTo>
                    <a:lnTo>
                      <a:pt x="0" y="292"/>
                    </a:lnTo>
                    <a:lnTo>
                      <a:pt x="3098" y="292"/>
                    </a:lnTo>
                    <a:lnTo>
                      <a:pt x="3618" y="69"/>
                    </a:lnTo>
                    <a:lnTo>
                      <a:pt x="3618" y="0"/>
                    </a:lnTo>
                    <a:lnTo>
                      <a:pt x="309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p:nvSpPr>
            <p:spPr bwMode="auto">
              <a:xfrm>
                <a:off x="2630488" y="-1044575"/>
                <a:ext cx="5743575" cy="463550"/>
              </a:xfrm>
              <a:custGeom>
                <a:avLst/>
                <a:gdLst>
                  <a:gd name="T0" fmla="*/ 3098 w 3618"/>
                  <a:gd name="T1" fmla="*/ 223 h 292"/>
                  <a:gd name="T2" fmla="*/ 0 w 3618"/>
                  <a:gd name="T3" fmla="*/ 223 h 292"/>
                  <a:gd name="T4" fmla="*/ 0 w 3618"/>
                  <a:gd name="T5" fmla="*/ 292 h 292"/>
                  <a:gd name="T6" fmla="*/ 3098 w 3618"/>
                  <a:gd name="T7" fmla="*/ 292 h 292"/>
                  <a:gd name="T8" fmla="*/ 3618 w 3618"/>
                  <a:gd name="T9" fmla="*/ 70 h 292"/>
                  <a:gd name="T10" fmla="*/ 3618 w 3618"/>
                  <a:gd name="T11" fmla="*/ 0 h 292"/>
                  <a:gd name="T12" fmla="*/ 3098 w 3618"/>
                  <a:gd name="T13" fmla="*/ 223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3"/>
                    </a:moveTo>
                    <a:lnTo>
                      <a:pt x="0" y="223"/>
                    </a:lnTo>
                    <a:lnTo>
                      <a:pt x="0" y="292"/>
                    </a:lnTo>
                    <a:lnTo>
                      <a:pt x="3098" y="292"/>
                    </a:lnTo>
                    <a:lnTo>
                      <a:pt x="3618" y="70"/>
                    </a:lnTo>
                    <a:lnTo>
                      <a:pt x="3618" y="0"/>
                    </a:lnTo>
                    <a:lnTo>
                      <a:pt x="3098"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55893712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Sabre Fare Rules and Fare Basis Codes</a:t>
            </a:r>
            <a:endParaRPr lang="en-US" dirty="0"/>
          </a:p>
        </p:txBody>
      </p:sp>
      <p:sp>
        <p:nvSpPr>
          <p:cNvPr id="5" name="TextBox 4"/>
          <p:cNvSpPr txBox="1"/>
          <p:nvPr/>
        </p:nvSpPr>
        <p:spPr>
          <a:xfrm>
            <a:off x="415637" y="973777"/>
            <a:ext cx="10426535" cy="4381994"/>
          </a:xfrm>
          <a:prstGeom prst="rect">
            <a:avLst/>
          </a:prstGeom>
        </p:spPr>
        <p:txBody>
          <a:bodyPr wrap="square" rtlCol="0" anchor="t">
            <a:normAutofit/>
          </a:bodyPr>
          <a:lstStyle/>
          <a:p>
            <a:endParaRPr lang="en-US" sz="2000" dirty="0" smtClean="0">
              <a:solidFill>
                <a:schemeClr val="accent4">
                  <a:lumMod val="50000"/>
                </a:schemeClr>
              </a:solidFill>
            </a:endParaRPr>
          </a:p>
        </p:txBody>
      </p:sp>
      <p:sp>
        <p:nvSpPr>
          <p:cNvPr id="4" name="TextBox 3"/>
          <p:cNvSpPr txBox="1"/>
          <p:nvPr/>
        </p:nvSpPr>
        <p:spPr>
          <a:xfrm>
            <a:off x="130630" y="973777"/>
            <a:ext cx="3550721" cy="4846320"/>
          </a:xfrm>
          <a:prstGeom prst="rect">
            <a:avLst/>
          </a:prstGeom>
        </p:spPr>
        <p:txBody>
          <a:bodyPr wrap="square" rtlCol="0" anchor="t">
            <a:normAutofit/>
          </a:bodyPr>
          <a:lstStyle/>
          <a:p>
            <a:r>
              <a:rPr lang="en-US" b="1" dirty="0">
                <a:solidFill>
                  <a:schemeClr val="accent4">
                    <a:lumMod val="50000"/>
                  </a:schemeClr>
                </a:solidFill>
              </a:rPr>
              <a:t>Sabre Fare Rules for non-ADT Passengers</a:t>
            </a:r>
          </a:p>
          <a:p>
            <a:pPr marL="285750" indent="-285750">
              <a:buFont typeface="Arial" charset="0"/>
              <a:buChar char="•"/>
            </a:pPr>
            <a:r>
              <a:rPr lang="en-US" dirty="0" smtClean="0">
                <a:solidFill>
                  <a:schemeClr val="accent4">
                    <a:lumMod val="50000"/>
                  </a:schemeClr>
                </a:solidFill>
              </a:rPr>
              <a:t>The </a:t>
            </a:r>
            <a:r>
              <a:rPr lang="en-US" dirty="0">
                <a:solidFill>
                  <a:schemeClr val="accent4">
                    <a:lumMod val="50000"/>
                  </a:schemeClr>
                </a:solidFill>
              </a:rPr>
              <a:t>Deem system will now retrieve non-ADT passenger type fare rules from Sabre using both the ticket designator and appropriate non-ADT passenger type.</a:t>
            </a:r>
          </a:p>
          <a:p>
            <a:r>
              <a:rPr lang="en-US" b="1" dirty="0">
                <a:solidFill>
                  <a:schemeClr val="accent4">
                    <a:lumMod val="50000"/>
                  </a:schemeClr>
                </a:solidFill>
              </a:rPr>
              <a:t>Fare Basis Code and Ticket Designator String in Air Search Results Tooltip</a:t>
            </a:r>
          </a:p>
          <a:p>
            <a:pPr marL="285750" indent="-285750">
              <a:buFont typeface="Arial" charset="0"/>
              <a:buChar char="•"/>
            </a:pPr>
            <a:r>
              <a:rPr lang="en-US" dirty="0" smtClean="0">
                <a:solidFill>
                  <a:schemeClr val="accent4">
                    <a:lumMod val="50000"/>
                  </a:schemeClr>
                </a:solidFill>
              </a:rPr>
              <a:t>The </a:t>
            </a:r>
            <a:r>
              <a:rPr lang="en-US" dirty="0">
                <a:solidFill>
                  <a:schemeClr val="accent4">
                    <a:lumMod val="50000"/>
                  </a:schemeClr>
                </a:solidFill>
              </a:rPr>
              <a:t>Deem system will display the ticket designator string after the fare basis code in the information tooltip for a flight result.</a:t>
            </a:r>
          </a:p>
          <a:p>
            <a:endParaRPr lang="en-US" dirty="0" smtClean="0">
              <a:solidFill>
                <a:schemeClr val="accent1"/>
              </a:solidFill>
            </a:endParaRPr>
          </a:p>
        </p:txBody>
      </p:sp>
      <p:pic>
        <p:nvPicPr>
          <p:cNvPr id="6" name="Picture 5"/>
          <p:cNvPicPr>
            <a:picLocks noChangeAspect="1"/>
          </p:cNvPicPr>
          <p:nvPr/>
        </p:nvPicPr>
        <p:blipFill>
          <a:blip r:embed="rId2"/>
          <a:stretch>
            <a:fillRect/>
          </a:stretch>
        </p:blipFill>
        <p:spPr>
          <a:xfrm>
            <a:off x="3856575" y="973777"/>
            <a:ext cx="8021054" cy="4572000"/>
          </a:xfrm>
          <a:prstGeom prst="rect">
            <a:avLst/>
          </a:prstGeom>
        </p:spPr>
      </p:pic>
    </p:spTree>
    <p:extLst>
      <p:ext uri="{BB962C8B-B14F-4D97-AF65-F5344CB8AC3E}">
        <p14:creationId xmlns:p14="http://schemas.microsoft.com/office/powerpoint/2010/main" val="2025072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fontScale="92500"/>
          </a:bodyPr>
          <a:lstStyle>
            <a:lvl1pPr>
              <a:lnSpc>
                <a:spcPct val="90000"/>
              </a:lnSpc>
              <a:spcBef>
                <a:spcPct val="0"/>
              </a:spcBef>
              <a:buNone/>
              <a:defRPr sz="3200" b="0">
                <a:solidFill>
                  <a:schemeClr val="accent1"/>
                </a:solidFill>
                <a:latin typeface="+mj-lt"/>
                <a:ea typeface="+mj-ea"/>
                <a:cs typeface="+mj-cs"/>
              </a:defRPr>
            </a:lvl1pPr>
          </a:lstStyle>
          <a:p>
            <a:r>
              <a:rPr lang="en-US" dirty="0" smtClean="0"/>
              <a:t>New UI:  Itinerary Modification for Delegates</a:t>
            </a:r>
            <a:endParaRPr lang="en-US" dirty="0"/>
          </a:p>
        </p:txBody>
      </p:sp>
      <p:sp>
        <p:nvSpPr>
          <p:cNvPr id="5" name="TextBox 4"/>
          <p:cNvSpPr txBox="1"/>
          <p:nvPr/>
        </p:nvSpPr>
        <p:spPr>
          <a:xfrm>
            <a:off x="427512" y="973777"/>
            <a:ext cx="3669475" cy="4381994"/>
          </a:xfrm>
          <a:prstGeom prst="rect">
            <a:avLst/>
          </a:prstGeom>
        </p:spPr>
        <p:txBody>
          <a:bodyPr wrap="square" rtlCol="0" anchor="t">
            <a:normAutofit/>
          </a:bodyPr>
          <a:lstStyle/>
          <a:p>
            <a:r>
              <a:rPr lang="en-US" sz="2000" dirty="0" smtClean="0">
                <a:solidFill>
                  <a:schemeClr val="accent4">
                    <a:lumMod val="50000"/>
                  </a:schemeClr>
                </a:solidFill>
              </a:rPr>
              <a:t>This </a:t>
            </a:r>
            <a:r>
              <a:rPr lang="en-US" sz="2000" dirty="0">
                <a:solidFill>
                  <a:schemeClr val="accent4">
                    <a:lumMod val="50000"/>
                  </a:schemeClr>
                </a:solidFill>
              </a:rPr>
              <a:t>change </a:t>
            </a:r>
            <a:r>
              <a:rPr lang="en-US" sz="2000" dirty="0" smtClean="0">
                <a:solidFill>
                  <a:schemeClr val="accent4">
                    <a:lumMod val="50000"/>
                  </a:schemeClr>
                </a:solidFill>
              </a:rPr>
              <a:t>allows </a:t>
            </a:r>
            <a:r>
              <a:rPr lang="en-US" sz="2000" dirty="0">
                <a:solidFill>
                  <a:schemeClr val="accent4">
                    <a:lumMod val="50000"/>
                  </a:schemeClr>
                </a:solidFill>
              </a:rPr>
              <a:t>delegates to modify (CHANGE TRIP, CANCEL TRIP, BOOK AGAIN or ADD SERVICE) a trip when viewing the reservation from the </a:t>
            </a:r>
            <a:r>
              <a:rPr lang="en-US" sz="2000" dirty="0" smtClean="0">
                <a:solidFill>
                  <a:schemeClr val="accent4">
                    <a:lumMod val="50000"/>
                  </a:schemeClr>
                </a:solidFill>
              </a:rPr>
              <a:t>reservations tab, </a:t>
            </a:r>
            <a:r>
              <a:rPr lang="en-US" sz="2000" dirty="0">
                <a:solidFill>
                  <a:schemeClr val="accent4">
                    <a:lumMod val="50000"/>
                  </a:schemeClr>
                </a:solidFill>
              </a:rPr>
              <a:t>prior to entering the 'Now Assisting' Delegate workflow.</a:t>
            </a:r>
          </a:p>
        </p:txBody>
      </p:sp>
      <p:pic>
        <p:nvPicPr>
          <p:cNvPr id="4" name="Picture 3"/>
          <p:cNvPicPr>
            <a:picLocks noChangeAspect="1"/>
          </p:cNvPicPr>
          <p:nvPr/>
        </p:nvPicPr>
        <p:blipFill>
          <a:blip r:embed="rId2"/>
          <a:stretch>
            <a:fillRect/>
          </a:stretch>
        </p:blipFill>
        <p:spPr>
          <a:xfrm>
            <a:off x="4425763" y="787334"/>
            <a:ext cx="7322666" cy="4754880"/>
          </a:xfrm>
          <a:prstGeom prst="rect">
            <a:avLst/>
          </a:prstGeom>
        </p:spPr>
      </p:pic>
    </p:spTree>
    <p:extLst>
      <p:ext uri="{BB962C8B-B14F-4D97-AF65-F5344CB8AC3E}">
        <p14:creationId xmlns:p14="http://schemas.microsoft.com/office/powerpoint/2010/main" val="115470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10401300" cy="606287"/>
          </a:xfrm>
          <a:prstGeom prst="rect">
            <a:avLst/>
          </a:prstGeom>
        </p:spPr>
        <p:txBody>
          <a:bodyPr vert="horz" lIns="91440" tIns="45720" rIns="91440" bIns="45720" rtlCol="0" anchor="b" anchorCtr="0">
            <a:normAutofit fontScale="77500" lnSpcReduction="20000"/>
          </a:bodyPr>
          <a:lstStyle>
            <a:lvl1pPr>
              <a:lnSpc>
                <a:spcPct val="90000"/>
              </a:lnSpc>
              <a:spcBef>
                <a:spcPct val="0"/>
              </a:spcBef>
              <a:buNone/>
              <a:defRPr sz="3200" b="0">
                <a:solidFill>
                  <a:schemeClr val="accent1"/>
                </a:solidFill>
                <a:latin typeface="+mj-lt"/>
                <a:ea typeface="+mj-ea"/>
                <a:cs typeface="+mj-cs"/>
              </a:defRPr>
            </a:lvl1pPr>
          </a:lstStyle>
          <a:p>
            <a:r>
              <a:rPr lang="en-US" dirty="0" smtClean="0"/>
              <a:t>Known Traveler Number and Redress Number on Purchase Page for Flights</a:t>
            </a:r>
            <a:endParaRPr lang="en-US" dirty="0"/>
          </a:p>
        </p:txBody>
      </p:sp>
      <p:sp>
        <p:nvSpPr>
          <p:cNvPr id="5" name="TextBox 4"/>
          <p:cNvSpPr txBox="1"/>
          <p:nvPr/>
        </p:nvSpPr>
        <p:spPr>
          <a:xfrm>
            <a:off x="427513" y="973777"/>
            <a:ext cx="3051958" cy="4381994"/>
          </a:xfrm>
          <a:prstGeom prst="rect">
            <a:avLst/>
          </a:prstGeom>
        </p:spPr>
        <p:txBody>
          <a:bodyPr wrap="square" rtlCol="0" anchor="t">
            <a:normAutofit/>
          </a:bodyPr>
          <a:lstStyle/>
          <a:p>
            <a:r>
              <a:rPr lang="en-US" sz="2000" b="1" dirty="0">
                <a:solidFill>
                  <a:schemeClr val="accent4">
                    <a:lumMod val="50000"/>
                  </a:schemeClr>
                </a:solidFill>
              </a:rPr>
              <a:t> </a:t>
            </a:r>
            <a:r>
              <a:rPr lang="en-US" sz="2000" dirty="0">
                <a:solidFill>
                  <a:schemeClr val="accent4">
                    <a:lumMod val="50000"/>
                  </a:schemeClr>
                </a:solidFill>
              </a:rPr>
              <a:t>Known </a:t>
            </a:r>
            <a:r>
              <a:rPr lang="en-US" sz="2000" dirty="0" smtClean="0">
                <a:solidFill>
                  <a:schemeClr val="accent4">
                    <a:lumMod val="50000"/>
                  </a:schemeClr>
                </a:solidFill>
              </a:rPr>
              <a:t>Traveler </a:t>
            </a:r>
            <a:r>
              <a:rPr lang="en-US" sz="2000" dirty="0">
                <a:solidFill>
                  <a:schemeClr val="accent4">
                    <a:lumMod val="50000"/>
                  </a:schemeClr>
                </a:solidFill>
              </a:rPr>
              <a:t>Number (KTN) and Redress Number fields will appear on the Purchase Page if an air segment is present on the itinerary. If this information is supplied in the user profile, the fields will auto-populate accordingly. This information will be sent with the booking request (or for Swabiz also when put on hold).</a:t>
            </a:r>
          </a:p>
        </p:txBody>
      </p:sp>
      <p:pic>
        <p:nvPicPr>
          <p:cNvPr id="2" name="Picture 1"/>
          <p:cNvPicPr>
            <a:picLocks noChangeAspect="1"/>
          </p:cNvPicPr>
          <p:nvPr/>
        </p:nvPicPr>
        <p:blipFill>
          <a:blip r:embed="rId2"/>
          <a:stretch>
            <a:fillRect/>
          </a:stretch>
        </p:blipFill>
        <p:spPr>
          <a:xfrm>
            <a:off x="3787625" y="807533"/>
            <a:ext cx="8321040" cy="5358581"/>
          </a:xfrm>
          <a:prstGeom prst="rect">
            <a:avLst/>
          </a:prstGeom>
        </p:spPr>
      </p:pic>
      <p:sp>
        <p:nvSpPr>
          <p:cNvPr id="3" name="Rectangle 2"/>
          <p:cNvSpPr/>
          <p:nvPr/>
        </p:nvSpPr>
        <p:spPr>
          <a:xfrm>
            <a:off x="3895108" y="4624028"/>
            <a:ext cx="5913912" cy="14634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88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Reservations Tab Enhancements</a:t>
            </a:r>
            <a:endParaRPr lang="en-US" dirty="0"/>
          </a:p>
        </p:txBody>
      </p:sp>
      <p:sp>
        <p:nvSpPr>
          <p:cNvPr id="5" name="TextBox 4"/>
          <p:cNvSpPr txBox="1"/>
          <p:nvPr/>
        </p:nvSpPr>
        <p:spPr>
          <a:xfrm>
            <a:off x="427512" y="973777"/>
            <a:ext cx="11234057" cy="4381994"/>
          </a:xfrm>
          <a:prstGeom prst="rect">
            <a:avLst/>
          </a:prstGeom>
        </p:spPr>
        <p:txBody>
          <a:bodyPr wrap="square" rtlCol="0" anchor="t">
            <a:normAutofit/>
          </a:bodyPr>
          <a:lstStyle/>
          <a:p>
            <a:endParaRPr lang="en-US" sz="2000" dirty="0">
              <a:solidFill>
                <a:schemeClr val="accent4">
                  <a:lumMod val="50000"/>
                </a:schemeClr>
              </a:solidFill>
            </a:endParaRPr>
          </a:p>
        </p:txBody>
      </p:sp>
      <p:pic>
        <p:nvPicPr>
          <p:cNvPr id="7" name="Picture 6"/>
          <p:cNvPicPr>
            <a:picLocks noChangeAspect="1"/>
          </p:cNvPicPr>
          <p:nvPr/>
        </p:nvPicPr>
        <p:blipFill rotWithShape="1">
          <a:blip r:embed="rId2"/>
          <a:srcRect l="51527"/>
          <a:stretch/>
        </p:blipFill>
        <p:spPr>
          <a:xfrm>
            <a:off x="7806915" y="2788920"/>
            <a:ext cx="3179035" cy="2834640"/>
          </a:xfrm>
          <a:prstGeom prst="rect">
            <a:avLst/>
          </a:prstGeom>
        </p:spPr>
      </p:pic>
      <p:sp>
        <p:nvSpPr>
          <p:cNvPr id="2" name="TextBox 1"/>
          <p:cNvSpPr txBox="1"/>
          <p:nvPr/>
        </p:nvSpPr>
        <p:spPr>
          <a:xfrm>
            <a:off x="106877" y="843148"/>
            <a:ext cx="2885704" cy="4643252"/>
          </a:xfrm>
          <a:prstGeom prst="rect">
            <a:avLst/>
          </a:prstGeom>
        </p:spPr>
        <p:txBody>
          <a:bodyPr wrap="square" rtlCol="0" anchor="t">
            <a:normAutofit/>
          </a:bodyPr>
          <a:lstStyle/>
          <a:p>
            <a:r>
              <a:rPr lang="en-US" b="1" smtClean="0">
                <a:solidFill>
                  <a:schemeClr val="accent4">
                    <a:lumMod val="50000"/>
                  </a:schemeClr>
                </a:solidFill>
              </a:rPr>
              <a:t>Upcoming </a:t>
            </a:r>
            <a:r>
              <a:rPr lang="en-US" b="1" dirty="0">
                <a:solidFill>
                  <a:schemeClr val="accent4">
                    <a:lumMod val="50000"/>
                  </a:schemeClr>
                </a:solidFill>
              </a:rPr>
              <a:t>and Archived Reservations: Search, Sort, Filter</a:t>
            </a:r>
          </a:p>
          <a:p>
            <a:pPr marL="285750" indent="-285750">
              <a:buFont typeface="Arial" charset="0"/>
              <a:buChar char="•"/>
            </a:pPr>
            <a:r>
              <a:rPr lang="en-US" dirty="0" smtClean="0">
                <a:solidFill>
                  <a:schemeClr val="accent4">
                    <a:lumMod val="50000"/>
                  </a:schemeClr>
                </a:solidFill>
              </a:rPr>
              <a:t>Now there are additional </a:t>
            </a:r>
            <a:r>
              <a:rPr lang="en-US" dirty="0">
                <a:solidFill>
                  <a:schemeClr val="accent4">
                    <a:lumMod val="50000"/>
                  </a:schemeClr>
                </a:solidFill>
              </a:rPr>
              <a:t>capabilities to help users more easily find their desired upcoming and archived reservations. Users may search by Trip Name, Start Date, and/or End Date; sort ascending or descending by Trip Start Date; filter based on Trip Type.</a:t>
            </a:r>
          </a:p>
          <a:p>
            <a:endParaRPr lang="en-US" dirty="0">
              <a:solidFill>
                <a:schemeClr val="accent4">
                  <a:lumMod val="50000"/>
                </a:schemeClr>
              </a:solidFill>
            </a:endParaRPr>
          </a:p>
          <a:p>
            <a:endParaRPr lang="en-US" dirty="0" smtClean="0">
              <a:solidFill>
                <a:schemeClr val="accent1"/>
              </a:solidFill>
            </a:endParaRPr>
          </a:p>
        </p:txBody>
      </p:sp>
      <p:pic>
        <p:nvPicPr>
          <p:cNvPr id="6" name="Picture 5"/>
          <p:cNvPicPr>
            <a:picLocks noChangeAspect="1"/>
          </p:cNvPicPr>
          <p:nvPr/>
        </p:nvPicPr>
        <p:blipFill rotWithShape="1">
          <a:blip r:embed="rId3"/>
          <a:srcRect l="53866"/>
          <a:stretch/>
        </p:blipFill>
        <p:spPr>
          <a:xfrm>
            <a:off x="3200776" y="2926080"/>
            <a:ext cx="3645974" cy="2560320"/>
          </a:xfrm>
          <a:prstGeom prst="rect">
            <a:avLst/>
          </a:prstGeom>
        </p:spPr>
      </p:pic>
      <p:pic>
        <p:nvPicPr>
          <p:cNvPr id="3" name="Picture 2"/>
          <p:cNvPicPr>
            <a:picLocks noChangeAspect="1"/>
          </p:cNvPicPr>
          <p:nvPr/>
        </p:nvPicPr>
        <p:blipFill>
          <a:blip r:embed="rId4"/>
          <a:stretch>
            <a:fillRect/>
          </a:stretch>
        </p:blipFill>
        <p:spPr>
          <a:xfrm>
            <a:off x="4495186" y="611706"/>
            <a:ext cx="6081967" cy="2743200"/>
          </a:xfrm>
          <a:prstGeom prst="rect">
            <a:avLst/>
          </a:prstGeom>
        </p:spPr>
      </p:pic>
    </p:spTree>
    <p:extLst>
      <p:ext uri="{BB962C8B-B14F-4D97-AF65-F5344CB8AC3E}">
        <p14:creationId xmlns:p14="http://schemas.microsoft.com/office/powerpoint/2010/main" val="1668230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203156" y="3866523"/>
            <a:ext cx="5457524" cy="923330"/>
          </a:xfrm>
          <a:prstGeom prst="rect">
            <a:avLst/>
          </a:prstGeom>
          <a:noFill/>
        </p:spPr>
        <p:txBody>
          <a:bodyPr wrap="square" rtlCol="0">
            <a:spAutoFit/>
          </a:bodyPr>
          <a:lstStyle/>
          <a:p>
            <a:r>
              <a:rPr lang="en-US" sz="5400" b="1" dirty="0" smtClean="0">
                <a:solidFill>
                  <a:schemeClr val="bg1"/>
                </a:solidFill>
              </a:rPr>
              <a:t>Questions</a:t>
            </a:r>
            <a:endParaRPr lang="en-US" sz="5400" dirty="0" smtClean="0">
              <a:solidFill>
                <a:schemeClr val="bg1"/>
              </a:solidFill>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800" y="4095915"/>
            <a:ext cx="527106" cy="526196"/>
          </a:xfrm>
          <a:prstGeom prst="rect">
            <a:avLst/>
          </a:prstGeom>
        </p:spPr>
      </p:pic>
    </p:spTree>
    <p:extLst>
      <p:ext uri="{BB962C8B-B14F-4D97-AF65-F5344CB8AC3E}">
        <p14:creationId xmlns:p14="http://schemas.microsoft.com/office/powerpoint/2010/main" val="254730423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203156" y="3866523"/>
            <a:ext cx="5457524" cy="923330"/>
          </a:xfrm>
          <a:prstGeom prst="rect">
            <a:avLst/>
          </a:prstGeom>
          <a:noFill/>
        </p:spPr>
        <p:txBody>
          <a:bodyPr wrap="square" rtlCol="0">
            <a:spAutoFit/>
          </a:bodyPr>
          <a:lstStyle/>
          <a:p>
            <a:r>
              <a:rPr lang="en-US" sz="5400" b="1" dirty="0" smtClean="0">
                <a:solidFill>
                  <a:schemeClr val="bg1"/>
                </a:solidFill>
              </a:rPr>
              <a:t>Thank you.</a:t>
            </a:r>
            <a:endParaRPr lang="en-US" sz="5400" dirty="0" smtClean="0">
              <a:solidFill>
                <a:schemeClr val="bg1"/>
              </a:solidFill>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800" y="4095915"/>
            <a:ext cx="527106" cy="526196"/>
          </a:xfrm>
          <a:prstGeom prst="rect">
            <a:avLst/>
          </a:prstGeom>
        </p:spPr>
      </p:pic>
    </p:spTree>
    <p:extLst>
      <p:ext uri="{BB962C8B-B14F-4D97-AF65-F5344CB8AC3E}">
        <p14:creationId xmlns:p14="http://schemas.microsoft.com/office/powerpoint/2010/main" val="204478241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Font Color Changes </a:t>
            </a:r>
          </a:p>
          <a:p>
            <a:r>
              <a:rPr lang="en-US" dirty="0" smtClean="0"/>
              <a:t>Airline lower fare option</a:t>
            </a:r>
          </a:p>
          <a:p>
            <a:r>
              <a:rPr lang="en-US" dirty="0" smtClean="0"/>
              <a:t>Hotel Filter Enhancement</a:t>
            </a:r>
          </a:p>
          <a:p>
            <a:r>
              <a:rPr lang="en-US" dirty="0" smtClean="0"/>
              <a:t>Car Rental Special Requests</a:t>
            </a:r>
          </a:p>
          <a:p>
            <a:r>
              <a:rPr lang="en-US" dirty="0" smtClean="0"/>
              <a:t>Car Service Multi-Stop Enhancement</a:t>
            </a:r>
          </a:p>
          <a:p>
            <a:r>
              <a:rPr lang="en-US" dirty="0" smtClean="0"/>
              <a:t>Improvements</a:t>
            </a:r>
          </a:p>
          <a:p>
            <a:r>
              <a:rPr lang="en-US" dirty="0" smtClean="0"/>
              <a:t>Sabre Branded Fares</a:t>
            </a:r>
          </a:p>
          <a:p>
            <a:r>
              <a:rPr lang="en-US" dirty="0" smtClean="0"/>
              <a:t>Delegates Modification</a:t>
            </a:r>
          </a:p>
          <a:p>
            <a:r>
              <a:rPr lang="en-US" dirty="0" smtClean="0"/>
              <a:t>Known Traveler / Redress Numbers</a:t>
            </a:r>
          </a:p>
          <a:p>
            <a:r>
              <a:rPr lang="en-US" dirty="0" smtClean="0"/>
              <a:t>Reservation Tab Enhancements</a:t>
            </a:r>
            <a:endParaRPr lang="en-US" dirty="0"/>
          </a:p>
        </p:txBody>
      </p:sp>
    </p:spTree>
    <p:extLst>
      <p:ext uri="{BB962C8B-B14F-4D97-AF65-F5344CB8AC3E}">
        <p14:creationId xmlns:p14="http://schemas.microsoft.com/office/powerpoint/2010/main" val="1464412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New UI:  Font color changes</a:t>
            </a:r>
            <a:endParaRPr lang="en-US" dirty="0"/>
          </a:p>
        </p:txBody>
      </p:sp>
      <p:sp>
        <p:nvSpPr>
          <p:cNvPr id="3" name="Text Placeholder 2"/>
          <p:cNvSpPr>
            <a:spLocks noGrp="1"/>
          </p:cNvSpPr>
          <p:nvPr>
            <p:ph type="body" sz="quarter" idx="11"/>
          </p:nvPr>
        </p:nvSpPr>
        <p:spPr>
          <a:xfrm>
            <a:off x="274049" y="838701"/>
            <a:ext cx="11008426" cy="788218"/>
          </a:xfrm>
        </p:spPr>
        <p:txBody>
          <a:bodyPr anchor="t">
            <a:normAutofit/>
          </a:bodyPr>
          <a:lstStyle/>
          <a:p>
            <a:r>
              <a:rPr lang="en-US" sz="1800" dirty="0">
                <a:solidFill>
                  <a:schemeClr val="accent4">
                    <a:lumMod val="50000"/>
                  </a:schemeClr>
                </a:solidFill>
                <a:latin typeface="+mn-lt"/>
              </a:rPr>
              <a:t>The font color for input text, tooltip </a:t>
            </a:r>
            <a:r>
              <a:rPr lang="en-US" sz="1800" dirty="0" smtClean="0">
                <a:solidFill>
                  <a:schemeClr val="accent4">
                    <a:lumMod val="50000"/>
                  </a:schemeClr>
                </a:solidFill>
                <a:latin typeface="+mn-lt"/>
              </a:rPr>
              <a:t>icons, remove product icon </a:t>
            </a:r>
            <a:r>
              <a:rPr lang="en-US" sz="1800" dirty="0">
                <a:solidFill>
                  <a:schemeClr val="accent4">
                    <a:lumMod val="50000"/>
                  </a:schemeClr>
                </a:solidFill>
                <a:latin typeface="+mn-lt"/>
              </a:rPr>
              <a:t>and dynamic messaging has been updated to #666 for improved </a:t>
            </a:r>
            <a:r>
              <a:rPr lang="en-US" sz="1800" dirty="0" smtClean="0">
                <a:solidFill>
                  <a:schemeClr val="accent4">
                    <a:lumMod val="50000"/>
                  </a:schemeClr>
                </a:solidFill>
                <a:latin typeface="+mn-lt"/>
              </a:rPr>
              <a:t>readability</a:t>
            </a:r>
            <a:r>
              <a:rPr lang="en-US" sz="1800" dirty="0">
                <a:solidFill>
                  <a:schemeClr val="accent4">
                    <a:lumMod val="50000"/>
                  </a:schemeClr>
                </a:solidFill>
                <a:latin typeface="+mn-lt"/>
              </a:rPr>
              <a:t> </a:t>
            </a:r>
            <a:r>
              <a:rPr lang="en-US" sz="1800" dirty="0" smtClean="0">
                <a:solidFill>
                  <a:schemeClr val="accent4">
                    <a:lumMod val="50000"/>
                  </a:schemeClr>
                </a:solidFill>
                <a:latin typeface="+mn-lt"/>
              </a:rPr>
              <a:t>and user experience. </a:t>
            </a:r>
          </a:p>
        </p:txBody>
      </p:sp>
      <p:pic>
        <p:nvPicPr>
          <p:cNvPr id="2" name="Picture 1"/>
          <p:cNvPicPr>
            <a:picLocks noChangeAspect="1"/>
          </p:cNvPicPr>
          <p:nvPr/>
        </p:nvPicPr>
        <p:blipFill>
          <a:blip r:embed="rId2"/>
          <a:stretch>
            <a:fillRect/>
          </a:stretch>
        </p:blipFill>
        <p:spPr>
          <a:xfrm>
            <a:off x="274049" y="1526604"/>
            <a:ext cx="6000651" cy="3017520"/>
          </a:xfrm>
          <a:prstGeom prst="rect">
            <a:avLst/>
          </a:prstGeom>
        </p:spPr>
      </p:pic>
      <p:pic>
        <p:nvPicPr>
          <p:cNvPr id="5" name="Picture 4"/>
          <p:cNvPicPr>
            <a:picLocks noChangeAspect="1"/>
          </p:cNvPicPr>
          <p:nvPr/>
        </p:nvPicPr>
        <p:blipFill rotWithShape="1">
          <a:blip r:embed="rId3"/>
          <a:srcRect l="23783"/>
          <a:stretch/>
        </p:blipFill>
        <p:spPr>
          <a:xfrm>
            <a:off x="254564" y="4363347"/>
            <a:ext cx="5674136" cy="1737360"/>
          </a:xfrm>
          <a:prstGeom prst="rect">
            <a:avLst/>
          </a:prstGeom>
        </p:spPr>
      </p:pic>
      <p:pic>
        <p:nvPicPr>
          <p:cNvPr id="9" name="Picture 8"/>
          <p:cNvPicPr>
            <a:picLocks noChangeAspect="1"/>
          </p:cNvPicPr>
          <p:nvPr/>
        </p:nvPicPr>
        <p:blipFill>
          <a:blip r:embed="rId4"/>
          <a:stretch>
            <a:fillRect/>
          </a:stretch>
        </p:blipFill>
        <p:spPr>
          <a:xfrm>
            <a:off x="6357637" y="1526420"/>
            <a:ext cx="5696074" cy="4389120"/>
          </a:xfrm>
          <a:prstGeom prst="rect">
            <a:avLst/>
          </a:prstGeom>
        </p:spPr>
      </p:pic>
      <p:pic>
        <p:nvPicPr>
          <p:cNvPr id="6" name="Picture 5"/>
          <p:cNvPicPr>
            <a:picLocks noChangeAspect="1"/>
          </p:cNvPicPr>
          <p:nvPr/>
        </p:nvPicPr>
        <p:blipFill rotWithShape="1">
          <a:blip r:embed="rId5"/>
          <a:srcRect t="44502"/>
          <a:stretch/>
        </p:blipFill>
        <p:spPr>
          <a:xfrm>
            <a:off x="5276720" y="4946827"/>
            <a:ext cx="6776991" cy="1828800"/>
          </a:xfrm>
          <a:prstGeom prst="rect">
            <a:avLst/>
          </a:prstGeom>
        </p:spPr>
      </p:pic>
    </p:spTree>
    <p:extLst>
      <p:ext uri="{BB962C8B-B14F-4D97-AF65-F5344CB8AC3E}">
        <p14:creationId xmlns:p14="http://schemas.microsoft.com/office/powerpoint/2010/main" val="415192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Fare &amp; In-Policy Airfare (</a:t>
            </a:r>
            <a:r>
              <a:rPr lang="en-US" sz="2400" dirty="0" smtClean="0"/>
              <a:t>Flexible fare enabled only</a:t>
            </a:r>
            <a:r>
              <a:rPr lang="en-US" dirty="0" smtClean="0"/>
              <a:t>) </a:t>
            </a:r>
            <a:endParaRPr lang="en-US" dirty="0"/>
          </a:p>
        </p:txBody>
      </p:sp>
      <p:pic>
        <p:nvPicPr>
          <p:cNvPr id="3" name="Picture 2"/>
          <p:cNvPicPr>
            <a:picLocks noChangeAspect="1"/>
          </p:cNvPicPr>
          <p:nvPr/>
        </p:nvPicPr>
        <p:blipFill>
          <a:blip r:embed="rId2"/>
          <a:stretch>
            <a:fillRect/>
          </a:stretch>
        </p:blipFill>
        <p:spPr>
          <a:xfrm>
            <a:off x="4584809" y="1496291"/>
            <a:ext cx="6899619" cy="4846320"/>
          </a:xfrm>
          <a:prstGeom prst="rect">
            <a:avLst/>
          </a:prstGeom>
        </p:spPr>
      </p:pic>
      <p:sp>
        <p:nvSpPr>
          <p:cNvPr id="4" name="TextBox 3"/>
          <p:cNvSpPr txBox="1"/>
          <p:nvPr/>
        </p:nvSpPr>
        <p:spPr>
          <a:xfrm>
            <a:off x="736270" y="1496291"/>
            <a:ext cx="3455720" cy="4707351"/>
          </a:xfrm>
          <a:prstGeom prst="rect">
            <a:avLst/>
          </a:prstGeom>
        </p:spPr>
        <p:txBody>
          <a:bodyPr wrap="square" rtlCol="0" anchor="b">
            <a:normAutofit/>
          </a:bodyPr>
          <a:lstStyle/>
          <a:p>
            <a:endParaRPr lang="en-US" sz="5000" dirty="0" smtClean="0">
              <a:solidFill>
                <a:schemeClr val="accent1"/>
              </a:solidFill>
            </a:endParaRPr>
          </a:p>
        </p:txBody>
      </p:sp>
      <p:sp>
        <p:nvSpPr>
          <p:cNvPr id="5" name="TextBox 4"/>
          <p:cNvSpPr txBox="1"/>
          <p:nvPr/>
        </p:nvSpPr>
        <p:spPr>
          <a:xfrm>
            <a:off x="474079" y="2398817"/>
            <a:ext cx="3598224" cy="2351314"/>
          </a:xfrm>
          <a:prstGeom prst="rect">
            <a:avLst/>
          </a:prstGeom>
        </p:spPr>
        <p:txBody>
          <a:bodyPr wrap="square" rtlCol="0" anchor="t">
            <a:normAutofit/>
          </a:bodyPr>
          <a:lstStyle/>
          <a:p>
            <a:r>
              <a:rPr lang="en-US" sz="2000" dirty="0" smtClean="0">
                <a:solidFill>
                  <a:schemeClr val="accent1"/>
                </a:solidFill>
              </a:rPr>
              <a:t>If airfare of a trip has lower fares available, a new callout message displays with a link for users to view the available lower fare options.  </a:t>
            </a:r>
            <a:endParaRPr lang="en-US" sz="2000" dirty="0" smtClean="0">
              <a:solidFill>
                <a:schemeClr val="accent1"/>
              </a:solidFill>
            </a:endParaRPr>
          </a:p>
        </p:txBody>
      </p:sp>
    </p:spTree>
    <p:extLst>
      <p:ext uri="{BB962C8B-B14F-4D97-AF65-F5344CB8AC3E}">
        <p14:creationId xmlns:p14="http://schemas.microsoft.com/office/powerpoint/2010/main" val="1453047716"/>
      </p:ext>
    </p:extLst>
  </p:cSld>
  <p:clrMapOvr>
    <a:masterClrMapping/>
  </p:clrMapOvr>
  <p:transition spd="slow" advTm="4178">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fontScale="70000" lnSpcReduction="20000"/>
          </a:bodyPr>
          <a:lstStyle>
            <a:lvl1pPr>
              <a:lnSpc>
                <a:spcPct val="90000"/>
              </a:lnSpc>
              <a:spcBef>
                <a:spcPct val="0"/>
              </a:spcBef>
              <a:buNone/>
              <a:defRPr sz="3200" b="0">
                <a:solidFill>
                  <a:schemeClr val="accent1"/>
                </a:solidFill>
                <a:latin typeface="+mj-lt"/>
                <a:ea typeface="+mj-ea"/>
                <a:cs typeface="+mj-cs"/>
              </a:defRPr>
            </a:lvl1pPr>
          </a:lstStyle>
          <a:p>
            <a:r>
              <a:rPr lang="en-US" dirty="0" smtClean="0"/>
              <a:t>Hotel </a:t>
            </a:r>
            <a:r>
              <a:rPr lang="en-US" smtClean="0"/>
              <a:t>Filter Enhancement – Hotel Availability </a:t>
            </a:r>
            <a:r>
              <a:rPr lang="en-US" dirty="0" smtClean="0"/>
              <a:t>Based on Rates</a:t>
            </a:r>
            <a:endParaRPr lang="en-US" dirty="0"/>
          </a:p>
        </p:txBody>
      </p:sp>
      <p:sp>
        <p:nvSpPr>
          <p:cNvPr id="3" name="Text Placeholder 2"/>
          <p:cNvSpPr>
            <a:spLocks noGrp="1"/>
          </p:cNvSpPr>
          <p:nvPr>
            <p:ph type="body" sz="quarter" idx="11"/>
          </p:nvPr>
        </p:nvSpPr>
        <p:spPr>
          <a:xfrm>
            <a:off x="274049" y="838701"/>
            <a:ext cx="11008426" cy="1128864"/>
          </a:xfrm>
        </p:spPr>
        <p:txBody>
          <a:bodyPr anchor="t">
            <a:normAutofit/>
          </a:bodyPr>
          <a:lstStyle/>
          <a:p>
            <a:r>
              <a:rPr lang="en-US" sz="1800" dirty="0">
                <a:solidFill>
                  <a:schemeClr val="accent4">
                    <a:lumMod val="50000"/>
                  </a:schemeClr>
                </a:solidFill>
                <a:latin typeface="+mn-lt"/>
              </a:rPr>
              <a:t>Users will now see a new message when a hotel rate filter is applied and no rooms are available. The message will display "No rooms available based on your selected filters". Additionally, users will have the ability to reset their filters by simply clicking the link below the new message to restart their hotel search. Previously, users would see "Sold Out" if the selected filters returned with no hotel matches.</a:t>
            </a:r>
            <a:endParaRPr lang="en-US" sz="1800" dirty="0">
              <a:solidFill>
                <a:schemeClr val="accent4">
                  <a:lumMod val="50000"/>
                </a:schemeClr>
              </a:solidFill>
              <a:latin typeface="+mn-lt"/>
            </a:endParaRPr>
          </a:p>
        </p:txBody>
      </p:sp>
      <p:pic>
        <p:nvPicPr>
          <p:cNvPr id="4" name="Picture 3"/>
          <p:cNvPicPr>
            <a:picLocks noChangeAspect="1"/>
          </p:cNvPicPr>
          <p:nvPr/>
        </p:nvPicPr>
        <p:blipFill rotWithShape="1">
          <a:blip r:embed="rId2"/>
          <a:srcRect b="33486"/>
          <a:stretch/>
        </p:blipFill>
        <p:spPr>
          <a:xfrm>
            <a:off x="274049" y="2194560"/>
            <a:ext cx="5295799" cy="2560320"/>
          </a:xfrm>
          <a:prstGeom prst="rect">
            <a:avLst/>
          </a:prstGeom>
        </p:spPr>
      </p:pic>
      <p:pic>
        <p:nvPicPr>
          <p:cNvPr id="7" name="Picture 6"/>
          <p:cNvPicPr>
            <a:picLocks noChangeAspect="1"/>
          </p:cNvPicPr>
          <p:nvPr/>
        </p:nvPicPr>
        <p:blipFill rotWithShape="1">
          <a:blip r:embed="rId3"/>
          <a:srcRect r="6270" b="27244"/>
          <a:stretch/>
        </p:blipFill>
        <p:spPr>
          <a:xfrm>
            <a:off x="5569848" y="2062569"/>
            <a:ext cx="6471338" cy="3459458"/>
          </a:xfrm>
          <a:prstGeom prst="rect">
            <a:avLst/>
          </a:prstGeom>
        </p:spPr>
      </p:pic>
      <p:pic>
        <p:nvPicPr>
          <p:cNvPr id="8" name="Picture 7"/>
          <p:cNvPicPr>
            <a:picLocks noChangeAspect="1"/>
          </p:cNvPicPr>
          <p:nvPr/>
        </p:nvPicPr>
        <p:blipFill rotWithShape="1">
          <a:blip r:embed="rId4"/>
          <a:srcRect l="15535" t="8370" r="16294" b="13228"/>
          <a:stretch/>
        </p:blipFill>
        <p:spPr>
          <a:xfrm>
            <a:off x="8443355" y="3586346"/>
            <a:ext cx="3063833" cy="1935681"/>
          </a:xfrm>
          <a:prstGeom prst="rect">
            <a:avLst/>
          </a:prstGeom>
        </p:spPr>
      </p:pic>
    </p:spTree>
    <p:extLst>
      <p:ext uri="{BB962C8B-B14F-4D97-AF65-F5344CB8AC3E}">
        <p14:creationId xmlns:p14="http://schemas.microsoft.com/office/powerpoint/2010/main" val="11155972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7126" y="195505"/>
            <a:ext cx="5817425" cy="606287"/>
          </a:xfrm>
          <a:prstGeom prst="rect">
            <a:avLst/>
          </a:prstGeom>
        </p:spPr>
        <p:txBody>
          <a:bodyPr vert="horz" lIns="91440" tIns="45720" rIns="91440" bIns="45720" rtlCol="0" anchor="b" anchorCtr="0">
            <a:normAutofit fontScale="77500" lnSpcReduction="20000"/>
          </a:bodyPr>
          <a:lstStyle>
            <a:lvl1pPr>
              <a:lnSpc>
                <a:spcPct val="90000"/>
              </a:lnSpc>
              <a:spcBef>
                <a:spcPct val="0"/>
              </a:spcBef>
              <a:buNone/>
              <a:defRPr sz="3200" b="0">
                <a:solidFill>
                  <a:schemeClr val="accent1"/>
                </a:solidFill>
                <a:latin typeface="+mj-lt"/>
                <a:ea typeface="+mj-ea"/>
                <a:cs typeface="+mj-cs"/>
              </a:defRPr>
            </a:lvl1pPr>
          </a:lstStyle>
          <a:p>
            <a:r>
              <a:rPr lang="en-US" dirty="0" smtClean="0"/>
              <a:t>Multi-Stop Car </a:t>
            </a:r>
            <a:r>
              <a:rPr lang="en-US" smtClean="0"/>
              <a:t>Service Segments Update </a:t>
            </a:r>
            <a:endParaRPr lang="en-US" dirty="0"/>
          </a:p>
        </p:txBody>
      </p:sp>
      <p:sp>
        <p:nvSpPr>
          <p:cNvPr id="3" name="Text Placeholder 2"/>
          <p:cNvSpPr>
            <a:spLocks noGrp="1"/>
          </p:cNvSpPr>
          <p:nvPr>
            <p:ph type="body" sz="quarter" idx="11"/>
          </p:nvPr>
        </p:nvSpPr>
        <p:spPr>
          <a:xfrm>
            <a:off x="607126" y="1004241"/>
            <a:ext cx="3269881" cy="4241067"/>
          </a:xfrm>
        </p:spPr>
        <p:txBody>
          <a:bodyPr anchor="t">
            <a:normAutofit/>
          </a:bodyPr>
          <a:lstStyle/>
          <a:p>
            <a:r>
              <a:rPr lang="en-US" sz="2000" dirty="0" smtClean="0">
                <a:solidFill>
                  <a:schemeClr val="accent4">
                    <a:lumMod val="50000"/>
                  </a:schemeClr>
                </a:solidFill>
              </a:rPr>
              <a:t>Now users are presented with options to edit &amp; delete one or more booked car service segments for </a:t>
            </a:r>
            <a:r>
              <a:rPr lang="en-US" sz="2000" dirty="0">
                <a:solidFill>
                  <a:schemeClr val="accent4">
                    <a:lumMod val="50000"/>
                  </a:schemeClr>
                </a:solidFill>
              </a:rPr>
              <a:t>m</a:t>
            </a:r>
            <a:r>
              <a:rPr lang="en-US" sz="2000" dirty="0" smtClean="0">
                <a:solidFill>
                  <a:schemeClr val="accent4">
                    <a:lumMod val="50000"/>
                  </a:schemeClr>
                </a:solidFill>
              </a:rPr>
              <a:t>ulti-stop bookings. </a:t>
            </a:r>
          </a:p>
          <a:p>
            <a:r>
              <a:rPr lang="en-US" sz="1600" b="1" i="1" dirty="0" smtClean="0">
                <a:solidFill>
                  <a:schemeClr val="accent4">
                    <a:lumMod val="50000"/>
                  </a:schemeClr>
                </a:solidFill>
              </a:rPr>
              <a:t>NOTE:</a:t>
            </a:r>
            <a:r>
              <a:rPr lang="en-US" sz="1600" dirty="0" smtClean="0">
                <a:solidFill>
                  <a:schemeClr val="accent4">
                    <a:lumMod val="50000"/>
                  </a:schemeClr>
                </a:solidFill>
              </a:rPr>
              <a:t>  Only applicable to Car Service only bookings. </a:t>
            </a:r>
            <a:endParaRPr lang="en-US" sz="1600" dirty="0">
              <a:solidFill>
                <a:schemeClr val="accent4">
                  <a:lumMod val="50000"/>
                </a:schemeClr>
              </a:solidFill>
            </a:endParaRPr>
          </a:p>
        </p:txBody>
      </p:sp>
      <p:pic>
        <p:nvPicPr>
          <p:cNvPr id="5" name="Picture 4"/>
          <p:cNvPicPr>
            <a:picLocks noChangeAspect="1"/>
          </p:cNvPicPr>
          <p:nvPr/>
        </p:nvPicPr>
        <p:blipFill>
          <a:blip r:embed="rId2"/>
          <a:stretch>
            <a:fillRect/>
          </a:stretch>
        </p:blipFill>
        <p:spPr>
          <a:xfrm>
            <a:off x="80038" y="3544864"/>
            <a:ext cx="6153372" cy="2194560"/>
          </a:xfrm>
          <a:prstGeom prst="rect">
            <a:avLst/>
          </a:prstGeom>
        </p:spPr>
      </p:pic>
      <p:pic>
        <p:nvPicPr>
          <p:cNvPr id="6" name="Picture 5"/>
          <p:cNvPicPr>
            <a:picLocks noChangeAspect="1"/>
          </p:cNvPicPr>
          <p:nvPr/>
        </p:nvPicPr>
        <p:blipFill>
          <a:blip r:embed="rId3"/>
          <a:stretch>
            <a:fillRect/>
          </a:stretch>
        </p:blipFill>
        <p:spPr>
          <a:xfrm>
            <a:off x="4843173" y="801792"/>
            <a:ext cx="7348827" cy="3931920"/>
          </a:xfrm>
          <a:prstGeom prst="rect">
            <a:avLst/>
          </a:prstGeom>
        </p:spPr>
      </p:pic>
    </p:spTree>
    <p:extLst>
      <p:ext uri="{BB962C8B-B14F-4D97-AF65-F5344CB8AC3E}">
        <p14:creationId xmlns:p14="http://schemas.microsoft.com/office/powerpoint/2010/main" val="898586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Car Rental Special Requests </a:t>
            </a:r>
            <a:endParaRPr lang="en-US" dirty="0"/>
          </a:p>
        </p:txBody>
      </p:sp>
      <p:sp>
        <p:nvSpPr>
          <p:cNvPr id="5" name="TextBox 4"/>
          <p:cNvSpPr txBox="1"/>
          <p:nvPr/>
        </p:nvSpPr>
        <p:spPr>
          <a:xfrm>
            <a:off x="273132" y="1661357"/>
            <a:ext cx="3194463" cy="2446317"/>
          </a:xfrm>
          <a:prstGeom prst="rect">
            <a:avLst/>
          </a:prstGeom>
        </p:spPr>
        <p:txBody>
          <a:bodyPr wrap="square" rtlCol="0" anchor="t">
            <a:normAutofit/>
          </a:bodyPr>
          <a:lstStyle/>
          <a:p>
            <a:r>
              <a:rPr lang="en-US" sz="2000" dirty="0">
                <a:solidFill>
                  <a:schemeClr val="accent4">
                    <a:lumMod val="50000"/>
                  </a:schemeClr>
                </a:solidFill>
              </a:rPr>
              <a:t>The Deem system will now allow users to select car special requests on the Purchase Page.</a:t>
            </a:r>
            <a:r>
              <a:rPr lang="en-US" sz="2000" dirty="0" smtClean="0">
                <a:solidFill>
                  <a:schemeClr val="accent4">
                    <a:lumMod val="50000"/>
                  </a:schemeClr>
                </a:solidFill>
              </a:rPr>
              <a:t/>
            </a:r>
            <a:br>
              <a:rPr lang="en-US" sz="2000" dirty="0" smtClean="0">
                <a:solidFill>
                  <a:schemeClr val="accent4">
                    <a:lumMod val="50000"/>
                  </a:schemeClr>
                </a:solidFill>
              </a:rPr>
            </a:br>
            <a:endParaRPr lang="en-US" sz="2000" dirty="0">
              <a:solidFill>
                <a:schemeClr val="accent4">
                  <a:lumMod val="50000"/>
                </a:schemeClr>
              </a:solidFill>
            </a:endParaRPr>
          </a:p>
          <a:p>
            <a:endParaRPr lang="en-US" sz="2000" b="1" dirty="0">
              <a:solidFill>
                <a:schemeClr val="accent4">
                  <a:lumMod val="50000"/>
                </a:schemeClr>
              </a:solidFill>
            </a:endParaRPr>
          </a:p>
          <a:p>
            <a:endParaRPr lang="en-US" sz="2000" dirty="0" smtClean="0">
              <a:solidFill>
                <a:schemeClr val="accent1"/>
              </a:solidFill>
            </a:endParaRPr>
          </a:p>
        </p:txBody>
      </p:sp>
      <p:pic>
        <p:nvPicPr>
          <p:cNvPr id="2" name="Picture 1"/>
          <p:cNvPicPr>
            <a:picLocks noChangeAspect="1"/>
          </p:cNvPicPr>
          <p:nvPr/>
        </p:nvPicPr>
        <p:blipFill>
          <a:blip r:embed="rId2"/>
          <a:stretch>
            <a:fillRect/>
          </a:stretch>
        </p:blipFill>
        <p:spPr>
          <a:xfrm>
            <a:off x="3869377" y="736270"/>
            <a:ext cx="7772183" cy="4937760"/>
          </a:xfrm>
          <a:prstGeom prst="rect">
            <a:avLst/>
          </a:prstGeom>
        </p:spPr>
      </p:pic>
    </p:spTree>
    <p:extLst>
      <p:ext uri="{BB962C8B-B14F-4D97-AF65-F5344CB8AC3E}">
        <p14:creationId xmlns:p14="http://schemas.microsoft.com/office/powerpoint/2010/main" val="166415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Improvements </a:t>
            </a:r>
            <a:endParaRPr lang="en-US" dirty="0"/>
          </a:p>
        </p:txBody>
      </p:sp>
      <p:sp>
        <p:nvSpPr>
          <p:cNvPr id="5" name="TextBox 4"/>
          <p:cNvSpPr txBox="1"/>
          <p:nvPr/>
        </p:nvSpPr>
        <p:spPr>
          <a:xfrm>
            <a:off x="427512" y="973777"/>
            <a:ext cx="10426535" cy="4381994"/>
          </a:xfrm>
          <a:prstGeom prst="rect">
            <a:avLst/>
          </a:prstGeom>
        </p:spPr>
        <p:txBody>
          <a:bodyPr wrap="square" rtlCol="0" anchor="t">
            <a:normAutofit fontScale="92500" lnSpcReduction="20000"/>
          </a:bodyPr>
          <a:lstStyle/>
          <a:p>
            <a:r>
              <a:rPr lang="en-US" sz="2000" b="1" dirty="0">
                <a:solidFill>
                  <a:schemeClr val="accent4">
                    <a:lumMod val="50000"/>
                  </a:schemeClr>
                </a:solidFill>
              </a:rPr>
              <a:t>Hotel Search Results</a:t>
            </a:r>
          </a:p>
          <a:p>
            <a:pPr marL="342900" indent="-342900">
              <a:buFont typeface="Arial" charset="0"/>
              <a:buChar char="•"/>
            </a:pPr>
            <a:r>
              <a:rPr lang="en-US" sz="2000" dirty="0" smtClean="0">
                <a:solidFill>
                  <a:schemeClr val="accent1"/>
                </a:solidFill>
              </a:rPr>
              <a:t>Deem Work Fource has significantly reduced the time it takes to complete a hotel search – from average of 60 seconds to under 10 seconds.   </a:t>
            </a:r>
            <a:br>
              <a:rPr lang="en-US" sz="2000" dirty="0" smtClean="0">
                <a:solidFill>
                  <a:schemeClr val="accent1"/>
                </a:solidFill>
              </a:rPr>
            </a:br>
            <a:endParaRPr lang="en-US" sz="2000" dirty="0">
              <a:solidFill>
                <a:schemeClr val="accent1"/>
              </a:solidFill>
            </a:endParaRPr>
          </a:p>
          <a:p>
            <a:r>
              <a:rPr lang="en-US" sz="2000" dirty="0" smtClean="0">
                <a:solidFill>
                  <a:schemeClr val="accent4">
                    <a:lumMod val="50000"/>
                  </a:schemeClr>
                </a:solidFill>
              </a:rPr>
              <a:t> </a:t>
            </a:r>
            <a:r>
              <a:rPr lang="en-US" sz="2000" b="1" dirty="0">
                <a:solidFill>
                  <a:schemeClr val="accent4">
                    <a:lumMod val="50000"/>
                  </a:schemeClr>
                </a:solidFill>
              </a:rPr>
              <a:t>Southwest Direct Auto-Check-in Emergency Contact Phone Number </a:t>
            </a:r>
            <a:r>
              <a:rPr lang="en-US" sz="2000" b="1" dirty="0" smtClean="0">
                <a:solidFill>
                  <a:schemeClr val="accent4">
                    <a:lumMod val="50000"/>
                  </a:schemeClr>
                </a:solidFill>
              </a:rPr>
              <a:t>Format</a:t>
            </a:r>
          </a:p>
          <a:p>
            <a:pPr marL="342900" indent="-342900">
              <a:buFont typeface="Arial" charset="0"/>
              <a:buChar char="•"/>
            </a:pPr>
            <a:r>
              <a:rPr lang="en-US" sz="2000" dirty="0">
                <a:solidFill>
                  <a:schemeClr val="accent4">
                    <a:lumMod val="50000"/>
                  </a:schemeClr>
                </a:solidFill>
              </a:rPr>
              <a:t>When initiating automatic check-in for Southwest flights, dashes or other special characters will be stripped from the emergency contact phone number so that the check-in process completes successfully with the correctly formatted emergency contact number against the reservation</a:t>
            </a:r>
            <a:r>
              <a:rPr lang="en-US" sz="2000" dirty="0" smtClean="0">
                <a:solidFill>
                  <a:schemeClr val="accent4">
                    <a:lumMod val="50000"/>
                  </a:schemeClr>
                </a:solidFill>
              </a:rPr>
              <a:t>.</a:t>
            </a:r>
            <a:br>
              <a:rPr lang="en-US" sz="2000" dirty="0" smtClean="0">
                <a:solidFill>
                  <a:schemeClr val="accent4">
                    <a:lumMod val="50000"/>
                  </a:schemeClr>
                </a:solidFill>
              </a:rPr>
            </a:br>
            <a:endParaRPr lang="en-US" sz="2000" dirty="0" smtClean="0">
              <a:solidFill>
                <a:schemeClr val="accent4">
                  <a:lumMod val="50000"/>
                </a:schemeClr>
              </a:solidFill>
            </a:endParaRPr>
          </a:p>
          <a:p>
            <a:r>
              <a:rPr lang="en-US" sz="2000" b="1" dirty="0">
                <a:solidFill>
                  <a:schemeClr val="accent4">
                    <a:lumMod val="50000"/>
                  </a:schemeClr>
                </a:solidFill>
              </a:rPr>
              <a:t>Southwest Direct Phone Number</a:t>
            </a:r>
          </a:p>
          <a:p>
            <a:pPr marL="342900" indent="-342900">
              <a:buFont typeface="Arial" charset="0"/>
              <a:buChar char="•"/>
            </a:pPr>
            <a:r>
              <a:rPr lang="en-US" sz="2000" dirty="0" smtClean="0">
                <a:solidFill>
                  <a:schemeClr val="accent4">
                    <a:lumMod val="50000"/>
                  </a:schemeClr>
                </a:solidFill>
              </a:rPr>
              <a:t>The </a:t>
            </a:r>
            <a:r>
              <a:rPr lang="en-US" sz="2000" dirty="0">
                <a:solidFill>
                  <a:schemeClr val="accent4">
                    <a:lumMod val="50000"/>
                  </a:schemeClr>
                </a:solidFill>
              </a:rPr>
              <a:t>Deem system has been updated for Southwest Direct flights so that if the phone number (home, mobile, work and/or fax) does not pass phone number validation checks, the number won't be stored or passed to Southwest Direct to ensure an invalid phone number doesn't cause the booking to fail</a:t>
            </a:r>
            <a:r>
              <a:rPr lang="en-US" sz="2000" dirty="0" smtClean="0">
                <a:solidFill>
                  <a:schemeClr val="accent4">
                    <a:lumMod val="50000"/>
                  </a:schemeClr>
                </a:solidFill>
              </a:rPr>
              <a:t>.</a:t>
            </a:r>
            <a:br>
              <a:rPr lang="en-US" sz="2000" dirty="0" smtClean="0">
                <a:solidFill>
                  <a:schemeClr val="accent4">
                    <a:lumMod val="50000"/>
                  </a:schemeClr>
                </a:solidFill>
              </a:rPr>
            </a:br>
            <a:endParaRPr lang="en-US" sz="2000" dirty="0" smtClean="0">
              <a:solidFill>
                <a:schemeClr val="accent4">
                  <a:lumMod val="50000"/>
                </a:schemeClr>
              </a:solidFill>
            </a:endParaRPr>
          </a:p>
          <a:p>
            <a:r>
              <a:rPr lang="en-US" sz="2000" b="1" dirty="0">
                <a:solidFill>
                  <a:schemeClr val="accent4">
                    <a:lumMod val="50000"/>
                  </a:schemeClr>
                </a:solidFill>
              </a:rPr>
              <a:t>Archived Reservations: 12 Month Limit</a:t>
            </a:r>
          </a:p>
          <a:p>
            <a:pPr marL="285750" indent="-285750">
              <a:buFont typeface="Arial" charset="0"/>
              <a:buChar char="•"/>
            </a:pPr>
            <a:r>
              <a:rPr lang="en-US" sz="2000" dirty="0">
                <a:solidFill>
                  <a:schemeClr val="accent4">
                    <a:lumMod val="50000"/>
                  </a:schemeClr>
                </a:solidFill>
              </a:rPr>
              <a:t>Archive reservations will now display only reservations within the last 12 months.</a:t>
            </a:r>
            <a:endParaRPr lang="en-US" sz="2000" dirty="0">
              <a:solidFill>
                <a:schemeClr val="accent4">
                  <a:lumMod val="50000"/>
                </a:schemeClr>
              </a:solidFill>
            </a:endParaRPr>
          </a:p>
          <a:p>
            <a:endParaRPr lang="en-US" sz="2000" b="1" dirty="0">
              <a:solidFill>
                <a:schemeClr val="accent4">
                  <a:lumMod val="50000"/>
                </a:schemeClr>
              </a:solidFill>
            </a:endParaRPr>
          </a:p>
          <a:p>
            <a:endParaRPr lang="en-US" sz="2000" dirty="0" smtClean="0">
              <a:solidFill>
                <a:schemeClr val="accent1"/>
              </a:solidFill>
            </a:endParaRPr>
          </a:p>
        </p:txBody>
      </p:sp>
    </p:spTree>
    <p:extLst>
      <p:ext uri="{BB962C8B-B14F-4D97-AF65-F5344CB8AC3E}">
        <p14:creationId xmlns:p14="http://schemas.microsoft.com/office/powerpoint/2010/main" val="29921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3375" y="5419"/>
            <a:ext cx="7503721"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Sabre Branded Fares </a:t>
            </a:r>
            <a:endParaRPr lang="en-US" dirty="0"/>
          </a:p>
        </p:txBody>
      </p:sp>
      <p:sp>
        <p:nvSpPr>
          <p:cNvPr id="5" name="TextBox 4"/>
          <p:cNvSpPr txBox="1"/>
          <p:nvPr/>
        </p:nvSpPr>
        <p:spPr>
          <a:xfrm>
            <a:off x="427512" y="973777"/>
            <a:ext cx="10426535" cy="4381994"/>
          </a:xfrm>
          <a:prstGeom prst="rect">
            <a:avLst/>
          </a:prstGeom>
        </p:spPr>
        <p:txBody>
          <a:bodyPr wrap="square" rtlCol="0" anchor="t">
            <a:normAutofit/>
          </a:bodyPr>
          <a:lstStyle/>
          <a:p>
            <a:r>
              <a:rPr lang="en-US" sz="2000" dirty="0">
                <a:solidFill>
                  <a:schemeClr val="accent4">
                    <a:lumMod val="50000"/>
                  </a:schemeClr>
                </a:solidFill>
              </a:rPr>
              <a:t>For airlines with branded fare pricing, Deem will use the Sabre branded fares code option (BR) when pricing an itinerary on an applicable airline. </a:t>
            </a:r>
            <a:endParaRPr lang="en-US" sz="2000" dirty="0" smtClean="0">
              <a:solidFill>
                <a:schemeClr val="accent4">
                  <a:lumMod val="50000"/>
                </a:schemeClr>
              </a:solidFill>
            </a:endParaRPr>
          </a:p>
          <a:p>
            <a:r>
              <a:rPr lang="en-US" sz="2000" dirty="0" smtClean="0">
                <a:solidFill>
                  <a:schemeClr val="accent4">
                    <a:lumMod val="50000"/>
                  </a:schemeClr>
                </a:solidFill>
              </a:rPr>
              <a:t>Currently</a:t>
            </a:r>
            <a:r>
              <a:rPr lang="en-US" sz="2000" dirty="0">
                <a:solidFill>
                  <a:schemeClr val="accent4">
                    <a:lumMod val="50000"/>
                  </a:schemeClr>
                </a:solidFill>
              </a:rPr>
              <a:t>, the following airlines support this option: Eithad, Delta, TAP Air Portugal, Austrian, Swiss, Lufthansa, United, Air Canada and WestJet. </a:t>
            </a:r>
            <a:endParaRPr lang="en-US" sz="2000" dirty="0" smtClean="0">
              <a:solidFill>
                <a:schemeClr val="accent4">
                  <a:lumMod val="50000"/>
                </a:schemeClr>
              </a:solidFill>
            </a:endParaRPr>
          </a:p>
          <a:p>
            <a:r>
              <a:rPr lang="en-US" sz="2000" b="1" i="1" dirty="0" smtClean="0">
                <a:solidFill>
                  <a:schemeClr val="accent4">
                    <a:lumMod val="50000"/>
                  </a:schemeClr>
                </a:solidFill>
              </a:rPr>
              <a:t>NOTE:  </a:t>
            </a:r>
            <a:r>
              <a:rPr lang="en-US" sz="2000" dirty="0" smtClean="0">
                <a:solidFill>
                  <a:schemeClr val="accent4">
                    <a:lumMod val="50000"/>
                  </a:schemeClr>
                </a:solidFill>
              </a:rPr>
              <a:t>This </a:t>
            </a:r>
            <a:r>
              <a:rPr lang="en-US" sz="2000" dirty="0">
                <a:solidFill>
                  <a:schemeClr val="accent4">
                    <a:lumMod val="50000"/>
                  </a:schemeClr>
                </a:solidFill>
              </a:rPr>
              <a:t>list will expand over time as Sabre expands their branded fare support to other airlines.</a:t>
            </a:r>
            <a:endParaRPr lang="en-US" sz="2000" dirty="0" smtClean="0">
              <a:solidFill>
                <a:schemeClr val="accent4">
                  <a:lumMod val="50000"/>
                </a:schemeClr>
              </a:solidFill>
            </a:endParaRPr>
          </a:p>
        </p:txBody>
      </p:sp>
      <p:pic>
        <p:nvPicPr>
          <p:cNvPr id="2" name="Picture 1"/>
          <p:cNvPicPr>
            <a:picLocks noChangeAspect="1"/>
          </p:cNvPicPr>
          <p:nvPr/>
        </p:nvPicPr>
        <p:blipFill>
          <a:blip r:embed="rId2"/>
          <a:stretch>
            <a:fillRect/>
          </a:stretch>
        </p:blipFill>
        <p:spPr>
          <a:xfrm>
            <a:off x="950027" y="2915508"/>
            <a:ext cx="9759463" cy="2286000"/>
          </a:xfrm>
          <a:prstGeom prst="rect">
            <a:avLst/>
          </a:prstGeom>
        </p:spPr>
      </p:pic>
      <p:sp>
        <p:nvSpPr>
          <p:cNvPr id="3" name="TextBox 2"/>
          <p:cNvSpPr txBox="1"/>
          <p:nvPr/>
        </p:nvSpPr>
        <p:spPr>
          <a:xfrm>
            <a:off x="1482363" y="5106390"/>
            <a:ext cx="9227127" cy="249381"/>
          </a:xfrm>
          <a:prstGeom prst="rect">
            <a:avLst/>
          </a:prstGeom>
        </p:spPr>
        <p:txBody>
          <a:bodyPr wrap="square" rtlCol="0" anchor="b">
            <a:normAutofit fontScale="25000" lnSpcReduction="20000"/>
          </a:bodyPr>
          <a:lstStyle/>
          <a:p>
            <a:r>
              <a:rPr lang="en-US" sz="5000" dirty="0" smtClean="0">
                <a:solidFill>
                  <a:schemeClr val="accent1"/>
                </a:solidFill>
              </a:rPr>
              <a:t>This feature can be enabled or disabled in the Partner Dashboard “Travel Agency Settings”. </a:t>
            </a:r>
            <a:endParaRPr lang="en-US" sz="5000" dirty="0" smtClean="0">
              <a:solidFill>
                <a:schemeClr val="accent1"/>
              </a:solidFill>
            </a:endParaRPr>
          </a:p>
        </p:txBody>
      </p:sp>
    </p:spTree>
    <p:extLst>
      <p:ext uri="{BB962C8B-B14F-4D97-AF65-F5344CB8AC3E}">
        <p14:creationId xmlns:p14="http://schemas.microsoft.com/office/powerpoint/2010/main" val="1539361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7A7D81"/>
      </a:dk2>
      <a:lt2>
        <a:srgbClr val="B7B8B9"/>
      </a:lt2>
      <a:accent1>
        <a:srgbClr val="266782"/>
      </a:accent1>
      <a:accent2>
        <a:srgbClr val="F1B828"/>
      </a:accent2>
      <a:accent3>
        <a:srgbClr val="99C221"/>
      </a:accent3>
      <a:accent4>
        <a:srgbClr val="53CAEC"/>
      </a:accent4>
      <a:accent5>
        <a:srgbClr val="DBDBDB"/>
      </a:accent5>
      <a:accent6>
        <a:srgbClr val="A5A5A5"/>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rmAutofit/>
      </a:bodyPr>
      <a:lstStyle>
        <a:defPPr>
          <a:defRPr sz="5000" dirty="0" smtClean="0">
            <a:solidFill>
              <a:schemeClr val="accent1"/>
            </a:solidFill>
          </a:defRPr>
        </a:defPPr>
      </a:lstStyle>
    </a:txDef>
  </a:objectDefaults>
  <a:extraClrSchemeLst/>
  <a:extLst>
    <a:ext uri="{05A4C25C-085E-4340-85A3-A5531E510DB2}">
      <thm15:themeFamily xmlns:thm15="http://schemas.microsoft.com/office/thememl/2012/main" name="Presentation4" id="{7228A0FC-8776-974B-9F33-7E962621173B}" vid="{A5D717E6-15E5-1B4A-A4F9-0BC8F5111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newDeem2017</Template>
  <TotalTime>1425</TotalTime>
  <Words>581</Words>
  <Application>Microsoft Macintosh PowerPoint</Application>
  <PresentationFormat>Widescreen</PresentationFormat>
  <Paragraphs>54</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Franklin Gothic Book</vt:lpstr>
      <vt:lpstr>Franklin Gothic Medium</vt:lpstr>
      <vt:lpstr>Arial</vt:lpstr>
      <vt:lpstr>Office Theme</vt:lpstr>
      <vt:lpstr>PowerPoint Presentation</vt:lpstr>
      <vt:lpstr>Agenda</vt:lpstr>
      <vt:lpstr>PowerPoint Presentation</vt:lpstr>
      <vt:lpstr>Lower Fare &amp; In-Policy Airfare (Flexible fare enabled only)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Cook</dc:creator>
  <cp:lastModifiedBy>Becca Cook</cp:lastModifiedBy>
  <cp:revision>10</cp:revision>
  <dcterms:created xsi:type="dcterms:W3CDTF">2018-03-26T21:25:50Z</dcterms:created>
  <dcterms:modified xsi:type="dcterms:W3CDTF">2018-03-27T21:11:18Z</dcterms:modified>
</cp:coreProperties>
</file>